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72" r:id="rId6"/>
    <p:sldId id="261" r:id="rId7"/>
    <p:sldId id="263" r:id="rId8"/>
    <p:sldId id="264" r:id="rId9"/>
    <p:sldId id="274" r:id="rId10"/>
    <p:sldId id="265" r:id="rId11"/>
    <p:sldId id="267" r:id="rId12"/>
    <p:sldId id="268" r:id="rId13"/>
    <p:sldId id="266" r:id="rId14"/>
    <p:sldId id="279" r:id="rId15"/>
    <p:sldId id="275" r:id="rId16"/>
    <p:sldId id="281" r:id="rId17"/>
    <p:sldId id="282" r:id="rId18"/>
    <p:sldId id="283" r:id="rId19"/>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51" d="100"/>
          <a:sy n="151" d="100"/>
        </p:scale>
        <p:origin x="62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5A7BFE6-4087-48BA-8112-E75C968EF09B}" type="datetimeFigureOut">
              <a:rPr lang="de-DE" smtClean="0"/>
              <a:t>11.06.2025</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AF5AC05-7801-480B-8D8E-B6306560BB28}" type="slidenum">
              <a:rPr lang="de-DE" smtClean="0"/>
              <a:t>‹Nr.›</a:t>
            </a:fld>
            <a:endParaRPr lang="de-DE"/>
          </a:p>
        </p:txBody>
      </p:sp>
    </p:spTree>
    <p:extLst>
      <p:ext uri="{BB962C8B-B14F-4D97-AF65-F5344CB8AC3E}">
        <p14:creationId xmlns:p14="http://schemas.microsoft.com/office/powerpoint/2010/main" val="294320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Hisenberg</a:t>
            </a:r>
            <a:r>
              <a:rPr lang="de-DE" dirty="0"/>
              <a:t>: 1955 50 Jahre QM?</a:t>
            </a:r>
          </a:p>
        </p:txBody>
      </p:sp>
      <p:sp>
        <p:nvSpPr>
          <p:cNvPr id="4" name="Foliennummernplatzhalter 3"/>
          <p:cNvSpPr>
            <a:spLocks noGrp="1"/>
          </p:cNvSpPr>
          <p:nvPr>
            <p:ph type="sldNum" sz="quarter" idx="5"/>
          </p:nvPr>
        </p:nvSpPr>
        <p:spPr/>
        <p:txBody>
          <a:bodyPr/>
          <a:lstStyle/>
          <a:p>
            <a:fld id="{AAF5AC05-7801-480B-8D8E-B6306560BB28}" type="slidenum">
              <a:rPr lang="de-DE" smtClean="0"/>
              <a:t>3</a:t>
            </a:fld>
            <a:endParaRPr lang="de-DE"/>
          </a:p>
        </p:txBody>
      </p:sp>
    </p:spTree>
    <p:extLst>
      <p:ext uri="{BB962C8B-B14F-4D97-AF65-F5344CB8AC3E}">
        <p14:creationId xmlns:p14="http://schemas.microsoft.com/office/powerpoint/2010/main" val="348371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CF6BC-232A-E52F-A852-0073427BDC5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3ABA804-A045-1427-E168-2567C21F21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F52804-481C-E75A-96AD-D22892BCD496}"/>
              </a:ext>
            </a:extLst>
          </p:cNvPr>
          <p:cNvSpPr>
            <a:spLocks noGrp="1"/>
          </p:cNvSpPr>
          <p:nvPr>
            <p:ph type="body" idx="1"/>
          </p:nvPr>
        </p:nvSpPr>
        <p:spPr/>
        <p:txBody>
          <a:bodyPr/>
          <a:lstStyle/>
          <a:p>
            <a:r>
              <a:rPr lang="de-DE" dirty="0"/>
              <a:t>Stottern</a:t>
            </a:r>
          </a:p>
          <a:p>
            <a:r>
              <a:rPr lang="de-DE" dirty="0"/>
              <a:t>Born: „Ich hasse Jordans Politik, aber ich kann nie wieder gut machen, was ich ihm angetan habe.“ Im </a:t>
            </a:r>
            <a:r>
              <a:rPr lang="de-DE" dirty="0" err="1"/>
              <a:t>dezember</a:t>
            </a:r>
            <a:r>
              <a:rPr lang="de-DE" dirty="0"/>
              <a:t> 1925 ging ich nach Amerika, um Vorlesungen am MIT zu halten. Jordan gab mir eine Arbeit zur Veröffentlichung in der Zeitschrift für Physik. Ich </a:t>
            </a:r>
            <a:r>
              <a:rPr lang="de-DE" dirty="0" err="1"/>
              <a:t>fanbd</a:t>
            </a:r>
            <a:r>
              <a:rPr lang="de-DE" dirty="0"/>
              <a:t> keine zeit, sie zu lesen, steckte sie in meinen Koffer  und vergaß die ganze Geschichte. Als ich </a:t>
            </a:r>
            <a:r>
              <a:rPr lang="de-DE" dirty="0" err="1"/>
              <a:t>dan</a:t>
            </a:r>
            <a:r>
              <a:rPr lang="de-DE" dirty="0"/>
              <a:t> ein halbes Jahr später nach Deutschland zurück kam und auspackte, fand ich die Arbeit auf dem Boden des Koffers. Sie enthielt, was man jetzt </a:t>
            </a:r>
          </a:p>
        </p:txBody>
      </p:sp>
      <p:sp>
        <p:nvSpPr>
          <p:cNvPr id="4" name="Foliennummernplatzhalter 3">
            <a:extLst>
              <a:ext uri="{FF2B5EF4-FFF2-40B4-BE49-F238E27FC236}">
                <a16:creationId xmlns:a16="http://schemas.microsoft.com/office/drawing/2014/main" id="{7237160F-73F2-06FA-724E-680B5697EB04}"/>
              </a:ext>
            </a:extLst>
          </p:cNvPr>
          <p:cNvSpPr>
            <a:spLocks noGrp="1"/>
          </p:cNvSpPr>
          <p:nvPr>
            <p:ph type="sldNum" sz="quarter" idx="5"/>
          </p:nvPr>
        </p:nvSpPr>
        <p:spPr/>
        <p:txBody>
          <a:bodyPr/>
          <a:lstStyle/>
          <a:p>
            <a:fld id="{AAF5AC05-7801-480B-8D8E-B6306560BB28}" type="slidenum">
              <a:rPr lang="de-DE" smtClean="0"/>
              <a:t>5</a:t>
            </a:fld>
            <a:endParaRPr lang="de-DE"/>
          </a:p>
        </p:txBody>
      </p:sp>
    </p:spTree>
    <p:extLst>
      <p:ext uri="{BB962C8B-B14F-4D97-AF65-F5344CB8AC3E}">
        <p14:creationId xmlns:p14="http://schemas.microsoft.com/office/powerpoint/2010/main" val="62761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weiß nie, wohin so etwas führt. An dieser Stelle möchte ich Andrew </a:t>
            </a:r>
            <a:r>
              <a:rPr lang="de-DE" dirty="0" err="1"/>
              <a:t>wiles</a:t>
            </a:r>
            <a:r>
              <a:rPr lang="de-DE" dirty="0"/>
              <a:t> zitieren, einen der größten Zahlentheoretiker seit Gauß</a:t>
            </a:r>
          </a:p>
          <a:p>
            <a:endParaRPr lang="de-DE" dirty="0"/>
          </a:p>
          <a:p>
            <a:endParaRPr lang="de-DE" dirty="0"/>
          </a:p>
          <a:p>
            <a:r>
              <a:rPr lang="de-DE" dirty="0"/>
              <a:t>Und dann: Debye Hilbert</a:t>
            </a:r>
          </a:p>
        </p:txBody>
      </p:sp>
      <p:sp>
        <p:nvSpPr>
          <p:cNvPr id="4" name="Foliennummernplatzhalter 3"/>
          <p:cNvSpPr>
            <a:spLocks noGrp="1"/>
          </p:cNvSpPr>
          <p:nvPr>
            <p:ph type="sldNum" sz="quarter" idx="5"/>
          </p:nvPr>
        </p:nvSpPr>
        <p:spPr/>
        <p:txBody>
          <a:bodyPr/>
          <a:lstStyle/>
          <a:p>
            <a:fld id="{AAF5AC05-7801-480B-8D8E-B6306560BB28}" type="slidenum">
              <a:rPr lang="de-DE" smtClean="0"/>
              <a:t>10</a:t>
            </a:fld>
            <a:endParaRPr lang="de-DE"/>
          </a:p>
        </p:txBody>
      </p:sp>
    </p:spTree>
    <p:extLst>
      <p:ext uri="{BB962C8B-B14F-4D97-AF65-F5344CB8AC3E}">
        <p14:creationId xmlns:p14="http://schemas.microsoft.com/office/powerpoint/2010/main" val="293461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4933A-BC79-CA86-C105-526F3BC4D2A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A86C8BB-E1DF-E2D6-3E17-C83A178F8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EA6B1ED-7C8E-DEDF-1269-4064414B0241}"/>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5" name="Fußzeilenplatzhalter 4">
            <a:extLst>
              <a:ext uri="{FF2B5EF4-FFF2-40B4-BE49-F238E27FC236}">
                <a16:creationId xmlns:a16="http://schemas.microsoft.com/office/drawing/2014/main" id="{D290B3F6-CB5D-623A-F852-FE7D854716A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D23EAF-1639-4087-C49F-4640728D87FE}"/>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140754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9C2BA-BE9A-2D7E-E4FC-C8EEDC1A875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E19DD20-F69C-037A-94F2-362135FC4EE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D08F346-BF43-A1F1-1D95-235E1A9EDC03}"/>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5" name="Fußzeilenplatzhalter 4">
            <a:extLst>
              <a:ext uri="{FF2B5EF4-FFF2-40B4-BE49-F238E27FC236}">
                <a16:creationId xmlns:a16="http://schemas.microsoft.com/office/drawing/2014/main" id="{FDF5FA6E-7D75-1F93-9522-686BA5D79E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8E82FC7-4AF3-427F-155D-1F5A2DA18583}"/>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150276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AB6BCF4-F5AC-E048-AB66-2CD0E324E30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B7BB1FC-67C0-05C0-09F9-DDE4108A746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CDC569-608E-1EC6-4B3D-68663369C67E}"/>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5" name="Fußzeilenplatzhalter 4">
            <a:extLst>
              <a:ext uri="{FF2B5EF4-FFF2-40B4-BE49-F238E27FC236}">
                <a16:creationId xmlns:a16="http://schemas.microsoft.com/office/drawing/2014/main" id="{7F595CED-D328-1B4C-B509-851B32D994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A827DC-3A58-7CA0-2220-A571BE162245}"/>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133051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629F-9703-0D8F-6AD4-C710FB5DEA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986760B-E1C4-1A6B-0513-7EE38250DE1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C9408D-0021-2EAC-A566-C7DAB61E5ED4}"/>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5" name="Fußzeilenplatzhalter 4">
            <a:extLst>
              <a:ext uri="{FF2B5EF4-FFF2-40B4-BE49-F238E27FC236}">
                <a16:creationId xmlns:a16="http://schemas.microsoft.com/office/drawing/2014/main" id="{34372166-3C55-1DA6-BAC8-3D8E976C34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CA27DC-5B36-5B3A-4BEE-EDA42F27D492}"/>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214183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D8BC3-1C1E-D0A6-B2B4-4752DE48430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B226D04-215B-30F5-2C59-1405F0F6A9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2BE2938-B1F3-929F-164B-18A599A06647}"/>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5" name="Fußzeilenplatzhalter 4">
            <a:extLst>
              <a:ext uri="{FF2B5EF4-FFF2-40B4-BE49-F238E27FC236}">
                <a16:creationId xmlns:a16="http://schemas.microsoft.com/office/drawing/2014/main" id="{CAB56673-1983-1092-D7A2-B2C7A29D678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4927E9E-1522-50B0-EC1B-71353ECB71BA}"/>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364603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BB242-77C7-DFEB-A38E-93C53A8BC0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D12E27-DA0F-256E-6D13-CD62D1F2376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7936CD1-6E8D-7947-97B2-D80F5D9A881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39A0F13-0A81-39FA-B126-D00C1C31D4B5}"/>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6" name="Fußzeilenplatzhalter 5">
            <a:extLst>
              <a:ext uri="{FF2B5EF4-FFF2-40B4-BE49-F238E27FC236}">
                <a16:creationId xmlns:a16="http://schemas.microsoft.com/office/drawing/2014/main" id="{471EACC7-1C19-B740-94C8-FD51F80F314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3F141B-CF34-14FA-A00A-3A499E4ED5D4}"/>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421522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08835-69E6-E480-293E-99335498E97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C8CC7DC-3342-B257-CE50-B1FBB9A2E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B730133-AF8C-1F4A-9EAD-2085EE6C8C1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15E5341-07FA-7BDB-2C25-72A4A9129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5555240-0DFD-4CCC-D424-B43220B22ED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A2403EF-B0C7-660C-03B5-DCECED2391E0}"/>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8" name="Fußzeilenplatzhalter 7">
            <a:extLst>
              <a:ext uri="{FF2B5EF4-FFF2-40B4-BE49-F238E27FC236}">
                <a16:creationId xmlns:a16="http://schemas.microsoft.com/office/drawing/2014/main" id="{D70D6C7F-4FB0-4639-54D3-DE475D796DA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C2A5AFF-97FF-7897-51F0-B12B823AA736}"/>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257775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BD935-209E-E211-2733-F8E5CE922AF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EBB0A00-A3B9-35C3-B36B-A400F37B79C3}"/>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4" name="Fußzeilenplatzhalter 3">
            <a:extLst>
              <a:ext uri="{FF2B5EF4-FFF2-40B4-BE49-F238E27FC236}">
                <a16:creationId xmlns:a16="http://schemas.microsoft.com/office/drawing/2014/main" id="{CB7721B8-6893-1DB6-A5D0-F67F987550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20571A6-56E1-D90C-B4A6-CB81AAB27E07}"/>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236397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B652D67-8DA1-E6E0-BC46-A01F8D4AE88C}"/>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3" name="Fußzeilenplatzhalter 2">
            <a:extLst>
              <a:ext uri="{FF2B5EF4-FFF2-40B4-BE49-F238E27FC236}">
                <a16:creationId xmlns:a16="http://schemas.microsoft.com/office/drawing/2014/main" id="{35B32148-4648-B77F-D594-8E80E0FE365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714E61C-67AF-A10E-50E2-AB6A0155805E}"/>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371426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72855-9739-09BB-3003-1C812371080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7F2263B-7A05-5112-59F9-6339CAABC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BB6F931-907D-4C4F-4628-CA65F4B2F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DF14D73-C909-1B3B-C69C-8DC41758153F}"/>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6" name="Fußzeilenplatzhalter 5">
            <a:extLst>
              <a:ext uri="{FF2B5EF4-FFF2-40B4-BE49-F238E27FC236}">
                <a16:creationId xmlns:a16="http://schemas.microsoft.com/office/drawing/2014/main" id="{541DA158-934B-002F-53F2-89E3571E27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7C1E3C-4EC6-CD82-BC7F-8B3D18AF2E05}"/>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178246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E3E0B-4FA1-98BE-5790-62914C85C2F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082098C-6A37-38DD-1A45-AE85DACEA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2695E0A-4B58-36AD-123F-234F25D42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A5DE06B-71C8-DDCC-BC17-2A1B5C02E7D1}"/>
              </a:ext>
            </a:extLst>
          </p:cNvPr>
          <p:cNvSpPr>
            <a:spLocks noGrp="1"/>
          </p:cNvSpPr>
          <p:nvPr>
            <p:ph type="dt" sz="half" idx="10"/>
          </p:nvPr>
        </p:nvSpPr>
        <p:spPr/>
        <p:txBody>
          <a:bodyPr/>
          <a:lstStyle/>
          <a:p>
            <a:fld id="{AFB51375-8CAF-4BA4-A291-AB58707C2ECE}" type="datetimeFigureOut">
              <a:rPr lang="de-DE" smtClean="0"/>
              <a:t>11.06.2025</a:t>
            </a:fld>
            <a:endParaRPr lang="de-DE"/>
          </a:p>
        </p:txBody>
      </p:sp>
      <p:sp>
        <p:nvSpPr>
          <p:cNvPr id="6" name="Fußzeilenplatzhalter 5">
            <a:extLst>
              <a:ext uri="{FF2B5EF4-FFF2-40B4-BE49-F238E27FC236}">
                <a16:creationId xmlns:a16="http://schemas.microsoft.com/office/drawing/2014/main" id="{7347CE96-9E16-C2E5-EF8C-D30E196BB72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A215D1C-E3F0-F50A-41E8-397635F54811}"/>
              </a:ext>
            </a:extLst>
          </p:cNvPr>
          <p:cNvSpPr>
            <a:spLocks noGrp="1"/>
          </p:cNvSpPr>
          <p:nvPr>
            <p:ph type="sldNum" sz="quarter" idx="12"/>
          </p:nvPr>
        </p:nvSpPr>
        <p:spPr/>
        <p:txBody>
          <a:bodyPr/>
          <a:lstStyle/>
          <a:p>
            <a:fld id="{A56EA974-E75A-4A76-B01B-CF42460E99FF}" type="slidenum">
              <a:rPr lang="de-DE" smtClean="0"/>
              <a:t>‹Nr.›</a:t>
            </a:fld>
            <a:endParaRPr lang="de-DE"/>
          </a:p>
        </p:txBody>
      </p:sp>
    </p:spTree>
    <p:extLst>
      <p:ext uri="{BB962C8B-B14F-4D97-AF65-F5344CB8AC3E}">
        <p14:creationId xmlns:p14="http://schemas.microsoft.com/office/powerpoint/2010/main" val="289923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B0BCB3B-FDC1-F1B7-CF18-2CE9F0CBF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68323B4-4174-C32D-DC52-2017086EA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7A035A-AE76-D56F-D5ED-FB03E09B5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B51375-8CAF-4BA4-A291-AB58707C2ECE}" type="datetimeFigureOut">
              <a:rPr lang="de-DE" smtClean="0"/>
              <a:t>11.06.2025</a:t>
            </a:fld>
            <a:endParaRPr lang="de-DE"/>
          </a:p>
        </p:txBody>
      </p:sp>
      <p:sp>
        <p:nvSpPr>
          <p:cNvPr id="5" name="Fußzeilenplatzhalter 4">
            <a:extLst>
              <a:ext uri="{FF2B5EF4-FFF2-40B4-BE49-F238E27FC236}">
                <a16:creationId xmlns:a16="http://schemas.microsoft.com/office/drawing/2014/main" id="{BBE28CB7-3956-A187-080A-94B013F03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3A445F29-2D3F-DAD7-8550-4301C6DC60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6EA974-E75A-4A76-B01B-CF42460E99FF}" type="slidenum">
              <a:rPr lang="de-DE" smtClean="0"/>
              <a:t>‹Nr.›</a:t>
            </a:fld>
            <a:endParaRPr lang="de-DE"/>
          </a:p>
        </p:txBody>
      </p:sp>
    </p:spTree>
    <p:extLst>
      <p:ext uri="{BB962C8B-B14F-4D97-AF65-F5344CB8AC3E}">
        <p14:creationId xmlns:p14="http://schemas.microsoft.com/office/powerpoint/2010/main" val="3255299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Clay_Mathematics_Institu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E7D1B-9BCF-7172-E1F6-CECE30DDAAD2}"/>
              </a:ext>
            </a:extLst>
          </p:cNvPr>
          <p:cNvSpPr>
            <a:spLocks noGrp="1"/>
          </p:cNvSpPr>
          <p:nvPr>
            <p:ph type="ctrTitle"/>
          </p:nvPr>
        </p:nvSpPr>
        <p:spPr/>
        <p:txBody>
          <a:bodyPr>
            <a:normAutofit/>
          </a:bodyPr>
          <a:lstStyle/>
          <a:p>
            <a:r>
              <a:rPr lang="de-DE" dirty="0"/>
              <a:t>Quantenfeldtheorie – Pragmatismus und Präzision</a:t>
            </a:r>
          </a:p>
        </p:txBody>
      </p:sp>
      <p:sp>
        <p:nvSpPr>
          <p:cNvPr id="3" name="Untertitel 2">
            <a:extLst>
              <a:ext uri="{FF2B5EF4-FFF2-40B4-BE49-F238E27FC236}">
                <a16:creationId xmlns:a16="http://schemas.microsoft.com/office/drawing/2014/main" id="{9793FF10-6171-8ED6-768D-5FC41DA7C1DC}"/>
              </a:ext>
            </a:extLst>
          </p:cNvPr>
          <p:cNvSpPr>
            <a:spLocks noGrp="1"/>
          </p:cNvSpPr>
          <p:nvPr>
            <p:ph type="subTitle" idx="1"/>
          </p:nvPr>
        </p:nvSpPr>
        <p:spPr/>
        <p:txBody>
          <a:bodyPr>
            <a:normAutofit lnSpcReduction="10000"/>
          </a:bodyPr>
          <a:lstStyle/>
          <a:p>
            <a:endParaRPr lang="de-DE" dirty="0"/>
          </a:p>
          <a:p>
            <a:r>
              <a:rPr lang="de-DE" dirty="0"/>
              <a:t>Ringvorlesung  „100 Jahre Quantenmechanik“</a:t>
            </a:r>
          </a:p>
          <a:p>
            <a:r>
              <a:rPr lang="de-DE" dirty="0"/>
              <a:t> Göttingen, 10.6.2025</a:t>
            </a:r>
          </a:p>
          <a:p>
            <a:r>
              <a:rPr lang="de-DE" dirty="0"/>
              <a:t>Dorothea </a:t>
            </a:r>
            <a:r>
              <a:rPr lang="de-DE" dirty="0" err="1"/>
              <a:t>Bahns</a:t>
            </a:r>
            <a:r>
              <a:rPr lang="de-DE" dirty="0"/>
              <a:t> (Mathematisches Institut, Univ. Göttingen)</a:t>
            </a:r>
          </a:p>
        </p:txBody>
      </p:sp>
    </p:spTree>
    <p:extLst>
      <p:ext uri="{BB962C8B-B14F-4D97-AF65-F5344CB8AC3E}">
        <p14:creationId xmlns:p14="http://schemas.microsoft.com/office/powerpoint/2010/main" val="46166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79D720-453B-DE78-375A-92308C33560B}"/>
              </a:ext>
            </a:extLst>
          </p:cNvPr>
          <p:cNvSpPr>
            <a:spLocks noGrp="1"/>
          </p:cNvSpPr>
          <p:nvPr>
            <p:ph type="title"/>
          </p:nvPr>
        </p:nvSpPr>
        <p:spPr>
          <a:xfrm>
            <a:off x="706582" y="731406"/>
            <a:ext cx="3785513" cy="1872234"/>
          </a:xfrm>
          <a:noFill/>
        </p:spPr>
        <p:txBody>
          <a:bodyPr vert="horz" lIns="91440" tIns="45720" rIns="91440" bIns="45720" rtlCol="0" anchor="b">
            <a:normAutofit fontScale="90000"/>
          </a:bodyPr>
          <a:lstStyle/>
          <a:p>
            <a:br>
              <a:rPr lang="en-US" sz="3200" dirty="0"/>
            </a:br>
            <a:br>
              <a:rPr lang="en-US" sz="3200" dirty="0"/>
            </a:br>
            <a:r>
              <a:rPr lang="en-US" sz="3200" dirty="0" err="1"/>
              <a:t>Warum</a:t>
            </a:r>
            <a:r>
              <a:rPr lang="en-US" sz="3200" dirty="0"/>
              <a:t>?</a:t>
            </a:r>
            <a:br>
              <a:rPr lang="en-US" sz="3200" dirty="0"/>
            </a:br>
            <a:br>
              <a:rPr lang="en-US" sz="3200" dirty="0"/>
            </a:br>
            <a:r>
              <a:rPr lang="en-US" sz="2200" dirty="0"/>
              <a:t>Max Borns (!) </a:t>
            </a:r>
            <a:r>
              <a:rPr lang="en-US" sz="2200" dirty="0" err="1"/>
              <a:t>Mitschrift</a:t>
            </a:r>
            <a:r>
              <a:rPr lang="en-US" sz="2200" dirty="0"/>
              <a:t> </a:t>
            </a:r>
            <a:r>
              <a:rPr lang="en-US" sz="2200" dirty="0" err="1"/>
              <a:t>einer</a:t>
            </a:r>
            <a:r>
              <a:rPr lang="en-US" sz="2200" dirty="0"/>
              <a:t> </a:t>
            </a:r>
            <a:r>
              <a:rPr lang="en-US" sz="2200" dirty="0" err="1"/>
              <a:t>Vorlesung</a:t>
            </a:r>
            <a:r>
              <a:rPr lang="en-US" sz="2200" dirty="0"/>
              <a:t> von David Hilbert in Göttingen (1905)</a:t>
            </a:r>
          </a:p>
        </p:txBody>
      </p:sp>
      <p:pic>
        <p:nvPicPr>
          <p:cNvPr id="5" name="Inhaltsplatzhalter 4" descr="Ein Bild, das Text, Papier, Buch, Handschrift enthält.&#10;&#10;KI-generierte Inhalte können fehlerhaft sein.">
            <a:extLst>
              <a:ext uri="{FF2B5EF4-FFF2-40B4-BE49-F238E27FC236}">
                <a16:creationId xmlns:a16="http://schemas.microsoft.com/office/drawing/2014/main" id="{F43AF0C8-5F5F-62C6-3077-0B1A8AD7496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4549" r="13841" b="1"/>
          <a:stretch>
            <a:fillRect/>
          </a:stretch>
        </p:blipFill>
        <p:spPr>
          <a:xfrm rot="5400000">
            <a:off x="5171752" y="-162247"/>
            <a:ext cx="6858000" cy="7182495"/>
          </a:xfrm>
          <a:prstGeom prst="rect">
            <a:avLst/>
          </a:prstGeom>
        </p:spPr>
      </p:pic>
      <p:sp>
        <p:nvSpPr>
          <p:cNvPr id="8" name="Textfeld 7">
            <a:extLst>
              <a:ext uri="{FF2B5EF4-FFF2-40B4-BE49-F238E27FC236}">
                <a16:creationId xmlns:a16="http://schemas.microsoft.com/office/drawing/2014/main" id="{9E93CD64-BB5C-2C48-86A6-1FA2AEA9B497}"/>
              </a:ext>
            </a:extLst>
          </p:cNvPr>
          <p:cNvSpPr txBox="1"/>
          <p:nvPr/>
        </p:nvSpPr>
        <p:spPr>
          <a:xfrm>
            <a:off x="706582" y="5842337"/>
            <a:ext cx="3637577" cy="1015663"/>
          </a:xfrm>
          <a:prstGeom prst="rect">
            <a:avLst/>
          </a:prstGeom>
          <a:noFill/>
        </p:spPr>
        <p:txBody>
          <a:bodyPr wrap="square" rtlCol="0">
            <a:spAutoFit/>
          </a:bodyPr>
          <a:lstStyle/>
          <a:p>
            <a:r>
              <a:rPr lang="de-DE" sz="1200" dirty="0" err="1"/>
              <a:t>SUB.Gött.Cod.Ms.D</a:t>
            </a:r>
            <a:r>
              <a:rPr lang="de-DE" sz="1200" dirty="0"/>
              <a:t>. Hilbert.558a</a:t>
            </a:r>
          </a:p>
          <a:p>
            <a:r>
              <a:rPr lang="de-DE" sz="1200" dirty="0"/>
              <a:t>Lehrveranstaltung an der Universität Göttingen von David Hilbert: Logische Prinzipien des</a:t>
            </a:r>
          </a:p>
          <a:p>
            <a:r>
              <a:rPr lang="de-DE" sz="1200" dirty="0"/>
              <a:t>mathematischen Denkens (Ausarbeitung von Max Born) 1905. - 1 </a:t>
            </a:r>
            <a:r>
              <a:rPr lang="de-DE" sz="1200" dirty="0" err="1"/>
              <a:t>Bd</a:t>
            </a:r>
            <a:r>
              <a:rPr lang="de-DE" sz="1200" dirty="0"/>
              <a:t> </a:t>
            </a:r>
          </a:p>
        </p:txBody>
      </p:sp>
    </p:spTree>
    <p:extLst>
      <p:ext uri="{BB962C8B-B14F-4D97-AF65-F5344CB8AC3E}">
        <p14:creationId xmlns:p14="http://schemas.microsoft.com/office/powerpoint/2010/main" val="64665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F2C0D-AB76-BEE1-0007-5E497220A624}"/>
              </a:ext>
            </a:extLst>
          </p:cNvPr>
          <p:cNvSpPr>
            <a:spLocks noGrp="1"/>
          </p:cNvSpPr>
          <p:nvPr>
            <p:ph type="title"/>
          </p:nvPr>
        </p:nvSpPr>
        <p:spPr/>
        <p:txBody>
          <a:bodyPr>
            <a:noAutofit/>
          </a:bodyPr>
          <a:lstStyle/>
          <a:p>
            <a:r>
              <a:rPr lang="de-DE" sz="3200" dirty="0"/>
              <a:t>Warum </a:t>
            </a:r>
            <a:r>
              <a:rPr lang="de-DE" sz="3200" dirty="0" err="1"/>
              <a:t>Axiomatisierung</a:t>
            </a:r>
            <a:r>
              <a:rPr lang="de-DE" sz="3200" dirty="0"/>
              <a:t>? Hat es so etwas schon einmal gegeben in der Theoretischen Physik? </a:t>
            </a:r>
            <a:br>
              <a:rPr lang="de-DE" sz="3200" dirty="0"/>
            </a:br>
            <a:r>
              <a:rPr lang="de-DE" sz="3200" i="1" dirty="0" err="1"/>
              <a:t>Why</a:t>
            </a:r>
            <a:r>
              <a:rPr lang="de-DE" sz="3200" i="1" dirty="0"/>
              <a:t> </a:t>
            </a:r>
            <a:r>
              <a:rPr lang="de-DE" sz="3200" i="1" dirty="0" err="1"/>
              <a:t>change</a:t>
            </a:r>
            <a:r>
              <a:rPr lang="de-DE" sz="3200" i="1" dirty="0"/>
              <a:t> a </a:t>
            </a:r>
            <a:r>
              <a:rPr lang="de-DE" sz="3200" i="1" dirty="0" err="1"/>
              <a:t>winning</a:t>
            </a:r>
            <a:r>
              <a:rPr lang="de-DE" sz="3200" i="1" dirty="0"/>
              <a:t> </a:t>
            </a:r>
            <a:r>
              <a:rPr lang="de-DE" sz="3200" i="1" dirty="0" err="1"/>
              <a:t>team</a:t>
            </a:r>
            <a:r>
              <a:rPr lang="de-DE" sz="3200" dirty="0"/>
              <a:t>?</a:t>
            </a:r>
          </a:p>
        </p:txBody>
      </p:sp>
      <p:sp>
        <p:nvSpPr>
          <p:cNvPr id="3" name="Inhaltsplatzhalter 2">
            <a:extLst>
              <a:ext uri="{FF2B5EF4-FFF2-40B4-BE49-F238E27FC236}">
                <a16:creationId xmlns:a16="http://schemas.microsoft.com/office/drawing/2014/main" id="{29802A3E-E00B-7F03-8EB1-DE6E68F06793}"/>
              </a:ext>
            </a:extLst>
          </p:cNvPr>
          <p:cNvSpPr>
            <a:spLocks noGrp="1"/>
          </p:cNvSpPr>
          <p:nvPr>
            <p:ph idx="1"/>
          </p:nvPr>
        </p:nvSpPr>
        <p:spPr>
          <a:xfrm>
            <a:off x="537850" y="1995662"/>
            <a:ext cx="8319149" cy="3867602"/>
          </a:xfrm>
        </p:spPr>
        <p:txBody>
          <a:bodyPr>
            <a:normAutofit fontScale="92500" lnSpcReduction="10000"/>
          </a:bodyPr>
          <a:lstStyle/>
          <a:p>
            <a:r>
              <a:rPr lang="de-DE" sz="2200" dirty="0"/>
              <a:t>Kopernikus‘ Vorhersagen erstmal nicht besser (sogar teilweise schlechter) als </a:t>
            </a:r>
            <a:r>
              <a:rPr lang="de-DE" sz="2200" dirty="0" err="1"/>
              <a:t>Ptolomäus</a:t>
            </a:r>
            <a:r>
              <a:rPr lang="de-DE" sz="2200" dirty="0"/>
              <a:t>‘ Unzahl von Tabellen und Rechnungen</a:t>
            </a:r>
          </a:p>
          <a:p>
            <a:r>
              <a:rPr lang="de-DE" sz="2200" dirty="0"/>
              <a:t>Kepler Ellipsen: keine Erklärung, „nur“ eine viel einfachere geometrische </a:t>
            </a:r>
            <a:r>
              <a:rPr lang="de-DE" sz="2200" dirty="0">
                <a:solidFill>
                  <a:srgbClr val="FF0000"/>
                </a:solidFill>
              </a:rPr>
              <a:t>Beschreibung</a:t>
            </a:r>
            <a:r>
              <a:rPr lang="de-DE" sz="2200" dirty="0"/>
              <a:t> (3 Gesetze!) dessen, was man beobachtet, als mit den </a:t>
            </a:r>
            <a:r>
              <a:rPr lang="de-DE" sz="2200" dirty="0" err="1"/>
              <a:t>Ptomolmäischen</a:t>
            </a:r>
            <a:r>
              <a:rPr lang="de-DE" sz="2200" dirty="0"/>
              <a:t> Epizykeln – Idee der Ellipse! (nicht Kreise)</a:t>
            </a:r>
          </a:p>
          <a:p>
            <a:r>
              <a:rPr lang="de-DE" sz="2200" dirty="0"/>
              <a:t>Newton: </a:t>
            </a:r>
            <a:r>
              <a:rPr lang="de-DE" sz="2200" dirty="0">
                <a:solidFill>
                  <a:schemeClr val="accent3"/>
                </a:solidFill>
              </a:rPr>
              <a:t>Erklärung</a:t>
            </a:r>
            <a:r>
              <a:rPr lang="de-DE" sz="2200" dirty="0"/>
              <a:t> für die Kepler-Ellipsen mit ganz einfachen Gesetzen, die auch in ganz anderen Zusammenhängen gelten (z.B. für fallende Äpfel oder den Flaschenzug)           </a:t>
            </a:r>
            <a:r>
              <a:rPr lang="de-DE" sz="2200" dirty="0">
                <a:solidFill>
                  <a:schemeClr val="accent3"/>
                </a:solidFill>
              </a:rPr>
              <a:t>„Theorie“</a:t>
            </a:r>
          </a:p>
          <a:p>
            <a:r>
              <a:rPr lang="de-DE" sz="2200" dirty="0"/>
              <a:t>Einstein: </a:t>
            </a:r>
            <a:r>
              <a:rPr lang="de-DE" sz="2200" dirty="0">
                <a:solidFill>
                  <a:schemeClr val="accent3"/>
                </a:solidFill>
              </a:rPr>
              <a:t>Erklärung</a:t>
            </a:r>
            <a:r>
              <a:rPr lang="de-DE" sz="2200" dirty="0"/>
              <a:t> für Phänomene in unserer Galaxie, die Newton        nicht erklären könnte. Sehr </a:t>
            </a:r>
            <a:r>
              <a:rPr lang="de-DE" sz="2200" i="1" dirty="0"/>
              <a:t>einfaches</a:t>
            </a:r>
            <a:r>
              <a:rPr lang="de-DE" sz="2200" dirty="0"/>
              <a:t> Prinzip, das Lichtausbreitung         in Anwesenheit schwerer Sterne, die Expansion des Universums, die </a:t>
            </a:r>
            <a:r>
              <a:rPr lang="de-DE" sz="2200" dirty="0" err="1"/>
              <a:t>Periheldrehung</a:t>
            </a:r>
            <a:r>
              <a:rPr lang="de-DE" sz="2200" dirty="0"/>
              <a:t> des Merkurs … beschreiben kann. Und Newtons     Theorie als Grenzfall niedriger Energien enthält.</a:t>
            </a:r>
          </a:p>
          <a:p>
            <a:endParaRPr lang="de-DE" dirty="0"/>
          </a:p>
          <a:p>
            <a:endParaRPr lang="de-DE" dirty="0"/>
          </a:p>
          <a:p>
            <a:endParaRPr lang="de-DE" dirty="0"/>
          </a:p>
        </p:txBody>
      </p:sp>
      <p:sp>
        <p:nvSpPr>
          <p:cNvPr id="4" name="Pfeil: nach rechts 3">
            <a:extLst>
              <a:ext uri="{FF2B5EF4-FFF2-40B4-BE49-F238E27FC236}">
                <a16:creationId xmlns:a16="http://schemas.microsoft.com/office/drawing/2014/main" id="{0F6BD41F-6B73-7FEF-1516-87D3D69E843E}"/>
              </a:ext>
            </a:extLst>
          </p:cNvPr>
          <p:cNvSpPr/>
          <p:nvPr/>
        </p:nvSpPr>
        <p:spPr>
          <a:xfrm>
            <a:off x="4021090" y="4011346"/>
            <a:ext cx="427166" cy="1868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Menschliches Gesicht, Bild, Person, Ball enthält.&#10;&#10;KI-generierte Inhalte können fehlerhaft sein.">
            <a:extLst>
              <a:ext uri="{FF2B5EF4-FFF2-40B4-BE49-F238E27FC236}">
                <a16:creationId xmlns:a16="http://schemas.microsoft.com/office/drawing/2014/main" id="{315D87A7-15B7-D420-C7AA-9090C6947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95" y="1312791"/>
            <a:ext cx="2090398" cy="1176780"/>
          </a:xfrm>
          <a:prstGeom prst="rect">
            <a:avLst/>
          </a:prstGeom>
        </p:spPr>
      </p:pic>
      <p:pic>
        <p:nvPicPr>
          <p:cNvPr id="8" name="Grafik 7" descr="Ein Bild, das Bart, Porträt, Menschliches Gesicht, Gesichtsbehaarung enthält.&#10;&#10;KI-generierte Inhalte können fehlerhaft sein.">
            <a:extLst>
              <a:ext uri="{FF2B5EF4-FFF2-40B4-BE49-F238E27FC236}">
                <a16:creationId xmlns:a16="http://schemas.microsoft.com/office/drawing/2014/main" id="{54241B51-F3FC-521B-477A-631CC3D72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514" y="2572167"/>
            <a:ext cx="2222593" cy="1250209"/>
          </a:xfrm>
          <a:prstGeom prst="rect">
            <a:avLst/>
          </a:prstGeom>
        </p:spPr>
      </p:pic>
      <p:pic>
        <p:nvPicPr>
          <p:cNvPr id="10" name="Grafik 9" descr="Ein Bild, das Menschliches Gesicht, Porträt, Bild, Kunst enthält.&#10;&#10;KI-generierte Inhalte können fehlerhaft sein.">
            <a:extLst>
              <a:ext uri="{FF2B5EF4-FFF2-40B4-BE49-F238E27FC236}">
                <a16:creationId xmlns:a16="http://schemas.microsoft.com/office/drawing/2014/main" id="{B3B6CBBA-E68E-685C-CADE-D8484FD34BF0}"/>
              </a:ext>
            </a:extLst>
          </p:cNvPr>
          <p:cNvPicPr>
            <a:picLocks noChangeAspect="1"/>
          </p:cNvPicPr>
          <p:nvPr/>
        </p:nvPicPr>
        <p:blipFill>
          <a:blip r:embed="rId4">
            <a:extLst>
              <a:ext uri="{28A0092B-C50C-407E-A947-70E740481C1C}">
                <a14:useLocalDpi xmlns:a14="http://schemas.microsoft.com/office/drawing/2010/main" val="0"/>
              </a:ext>
            </a:extLst>
          </a:blip>
          <a:srcRect l="23776" r="23215" b="43604"/>
          <a:stretch/>
        </p:blipFill>
        <p:spPr>
          <a:xfrm>
            <a:off x="10385448" y="3904972"/>
            <a:ext cx="1421659" cy="1835773"/>
          </a:xfrm>
          <a:prstGeom prst="rect">
            <a:avLst/>
          </a:prstGeom>
        </p:spPr>
      </p:pic>
      <p:pic>
        <p:nvPicPr>
          <p:cNvPr id="12" name="Grafik 11" descr="Ein Bild, das Kleidung, Person, Menschliches Gesicht, Lächeln enthält.&#10;&#10;KI-generierte Inhalte können fehlerhaft sein.">
            <a:extLst>
              <a:ext uri="{FF2B5EF4-FFF2-40B4-BE49-F238E27FC236}">
                <a16:creationId xmlns:a16="http://schemas.microsoft.com/office/drawing/2014/main" id="{6837EC6A-43A3-96AC-7FC6-80B8C05393F4}"/>
              </a:ext>
            </a:extLst>
          </p:cNvPr>
          <p:cNvPicPr>
            <a:picLocks noChangeAspect="1"/>
          </p:cNvPicPr>
          <p:nvPr/>
        </p:nvPicPr>
        <p:blipFill>
          <a:blip r:embed="rId5">
            <a:extLst>
              <a:ext uri="{28A0092B-C50C-407E-A947-70E740481C1C}">
                <a14:useLocalDpi xmlns:a14="http://schemas.microsoft.com/office/drawing/2010/main" val="0"/>
              </a:ext>
            </a:extLst>
          </a:blip>
          <a:srcRect l="13595" t="4575" r="52301" b="42702"/>
          <a:stretch/>
        </p:blipFill>
        <p:spPr>
          <a:xfrm>
            <a:off x="8358662" y="4251625"/>
            <a:ext cx="1948531" cy="2606375"/>
          </a:xfrm>
          <a:prstGeom prst="rect">
            <a:avLst/>
          </a:prstGeom>
        </p:spPr>
      </p:pic>
    </p:spTree>
    <p:extLst>
      <p:ext uri="{BB962C8B-B14F-4D97-AF65-F5344CB8AC3E}">
        <p14:creationId xmlns:p14="http://schemas.microsoft.com/office/powerpoint/2010/main" val="276044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07F5C-A872-5606-AD43-791D66707981}"/>
              </a:ext>
            </a:extLst>
          </p:cNvPr>
          <p:cNvSpPr>
            <a:spLocks noGrp="1"/>
          </p:cNvSpPr>
          <p:nvPr>
            <p:ph type="title"/>
          </p:nvPr>
        </p:nvSpPr>
        <p:spPr/>
        <p:txBody>
          <a:bodyPr/>
          <a:lstStyle/>
          <a:p>
            <a:r>
              <a:rPr lang="de-DE" dirty="0"/>
              <a:t>In der Quantentheorie ganz ähnlich:</a:t>
            </a:r>
          </a:p>
        </p:txBody>
      </p:sp>
      <p:sp>
        <p:nvSpPr>
          <p:cNvPr id="3" name="Inhaltsplatzhalter 2">
            <a:extLst>
              <a:ext uri="{FF2B5EF4-FFF2-40B4-BE49-F238E27FC236}">
                <a16:creationId xmlns:a16="http://schemas.microsoft.com/office/drawing/2014/main" id="{ED0C3885-A3BB-1E59-92BB-D58F6F3CAEA6}"/>
              </a:ext>
            </a:extLst>
          </p:cNvPr>
          <p:cNvSpPr>
            <a:spLocks noGrp="1"/>
          </p:cNvSpPr>
          <p:nvPr>
            <p:ph idx="1"/>
          </p:nvPr>
        </p:nvSpPr>
        <p:spPr/>
        <p:txBody>
          <a:bodyPr>
            <a:normAutofit fontScale="92500"/>
          </a:bodyPr>
          <a:lstStyle/>
          <a:p>
            <a:r>
              <a:rPr lang="de-DE" dirty="0"/>
              <a:t>Balmer Serie: Völlig ohne Physik (</a:t>
            </a:r>
            <a:r>
              <a:rPr lang="de-DE" dirty="0">
                <a:solidFill>
                  <a:srgbClr val="FF0000"/>
                </a:solidFill>
              </a:rPr>
              <a:t>keine</a:t>
            </a:r>
            <a:r>
              <a:rPr lang="de-DE" dirty="0"/>
              <a:t> Theorie): Die Abstände in den Spektrallinien: </a:t>
            </a:r>
            <a:r>
              <a:rPr lang="de-DE" dirty="0">
                <a:solidFill>
                  <a:srgbClr val="FF0000"/>
                </a:solidFill>
              </a:rPr>
              <a:t>ad hoc </a:t>
            </a:r>
            <a:r>
              <a:rPr lang="de-DE" dirty="0"/>
              <a:t>aber </a:t>
            </a:r>
            <a:r>
              <a:rPr lang="de-DE" dirty="0" err="1"/>
              <a:t>akurat</a:t>
            </a:r>
            <a:r>
              <a:rPr lang="de-DE" dirty="0"/>
              <a:t> vorhergesagt (keinerlei Grund)</a:t>
            </a:r>
          </a:p>
          <a:p>
            <a:r>
              <a:rPr lang="de-DE" dirty="0"/>
              <a:t>Bohr-</a:t>
            </a:r>
            <a:r>
              <a:rPr lang="de-DE" dirty="0" err="1"/>
              <a:t>Sommerfeld‘sches</a:t>
            </a:r>
            <a:r>
              <a:rPr lang="de-DE" dirty="0"/>
              <a:t> Atom-Modell: Vieles gut, aber (u.a.) fundamentaler Widerspruch zur klassischen Elektrodynamik. Und: nicht alles (Feinstruktur, zufällige Entartung etc.) konnte erklärt werden</a:t>
            </a:r>
          </a:p>
          <a:p>
            <a:r>
              <a:rPr lang="de-DE" dirty="0"/>
              <a:t>Quantenmechanik: Erklärt alles, was Atome angeht, aber nichts, das Photonen angeht. </a:t>
            </a:r>
          </a:p>
          <a:p>
            <a:r>
              <a:rPr lang="de-DE" dirty="0"/>
              <a:t>Quantenfeldtheorie: Störungstheoretischer Ansatz (Feynman Graphen) zur Beschreibung von Photonen und anderen „Teilchen“ liefert –  allerdings nur Rechenmethoden.</a:t>
            </a:r>
          </a:p>
          <a:p>
            <a:endParaRPr lang="de-DE" dirty="0"/>
          </a:p>
        </p:txBody>
      </p:sp>
    </p:spTree>
    <p:extLst>
      <p:ext uri="{BB962C8B-B14F-4D97-AF65-F5344CB8AC3E}">
        <p14:creationId xmlns:p14="http://schemas.microsoft.com/office/powerpoint/2010/main" val="191978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19BE7F-D4C6-0769-18B8-A91ADB3CE08C}"/>
              </a:ext>
            </a:extLst>
          </p:cNvPr>
          <p:cNvSpPr>
            <a:spLocks noGrp="1"/>
          </p:cNvSpPr>
          <p:nvPr>
            <p:ph type="title"/>
          </p:nvPr>
        </p:nvSpPr>
        <p:spPr>
          <a:xfrm>
            <a:off x="411480" y="991443"/>
            <a:ext cx="4443154" cy="1087819"/>
          </a:xfrm>
        </p:spPr>
        <p:txBody>
          <a:bodyPr anchor="b">
            <a:normAutofit/>
          </a:bodyPr>
          <a:lstStyle/>
          <a:p>
            <a:r>
              <a:rPr lang="de-DE" sz="3400" dirty="0" err="1"/>
              <a:t>Axiomatisierung</a:t>
            </a:r>
            <a:r>
              <a:rPr lang="de-DE" sz="3400" dirty="0"/>
              <a:t> der Quantenfeldtheorie</a:t>
            </a:r>
          </a:p>
        </p:txBody>
      </p:sp>
      <p:sp>
        <p:nvSpPr>
          <p:cNvPr id="14" name="Rectangle 1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E183600C-97CC-8BCD-4108-3E637A98A1FF}"/>
              </a:ext>
            </a:extLst>
          </p:cNvPr>
          <p:cNvSpPr>
            <a:spLocks noGrp="1"/>
          </p:cNvSpPr>
          <p:nvPr>
            <p:ph idx="1"/>
          </p:nvPr>
        </p:nvSpPr>
        <p:spPr>
          <a:xfrm>
            <a:off x="411479" y="2216726"/>
            <a:ext cx="10519757" cy="4641273"/>
          </a:xfrm>
        </p:spPr>
        <p:txBody>
          <a:bodyPr>
            <a:normAutofit fontScale="92500" lnSpcReduction="10000"/>
          </a:bodyPr>
          <a:lstStyle/>
          <a:p>
            <a:pPr marL="0" indent="0">
              <a:buNone/>
            </a:pPr>
            <a:r>
              <a:rPr lang="de-DE" sz="1700" dirty="0"/>
              <a:t>Welche Eigenschaften muss eine Quantenfeldtheorie erfüllen? Und welche Folgerungen kann man abstrakt daraus ziehen?</a:t>
            </a:r>
          </a:p>
          <a:p>
            <a:pPr marL="0" indent="0">
              <a:buNone/>
            </a:pPr>
            <a:r>
              <a:rPr lang="de-DE" sz="1700" dirty="0"/>
              <a:t>Was wir verstehen (mathematisch und physikalisch): das sogenannte  „freie Feld“; die Lösung einer linearen Differentialgleichung (relativ einfach). Aus dieser wird in der konventionellen Theorie ein Konstrukt für das „</a:t>
            </a:r>
            <a:r>
              <a:rPr lang="de-DE" sz="1700" dirty="0" err="1"/>
              <a:t>something</a:t>
            </a:r>
            <a:r>
              <a:rPr lang="de-DE" sz="1700" dirty="0"/>
              <a:t> </a:t>
            </a:r>
            <a:r>
              <a:rPr lang="de-DE" sz="1700" dirty="0" err="1"/>
              <a:t>happens</a:t>
            </a:r>
            <a:r>
              <a:rPr lang="de-DE" sz="1700" dirty="0"/>
              <a:t>“ gebastelt, das wir noch nicht verstehen.</a:t>
            </a:r>
          </a:p>
          <a:p>
            <a:pPr marL="0" indent="0">
              <a:buNone/>
            </a:pPr>
            <a:r>
              <a:rPr lang="de-DE" sz="1700" dirty="0"/>
              <a:t>Wir wollen: Felder, die in dem Bereich „</a:t>
            </a:r>
            <a:r>
              <a:rPr lang="de-DE" sz="1700" dirty="0" err="1"/>
              <a:t>something</a:t>
            </a:r>
            <a:r>
              <a:rPr lang="de-DE" sz="1700" dirty="0"/>
              <a:t> </a:t>
            </a:r>
            <a:r>
              <a:rPr lang="de-DE" sz="1700" dirty="0" err="1"/>
              <a:t>happens</a:t>
            </a:r>
            <a:r>
              <a:rPr lang="de-DE" sz="1700" dirty="0"/>
              <a:t>“ (Wechselwirkung) leben…</a:t>
            </a:r>
          </a:p>
          <a:p>
            <a:pPr marL="0" indent="0">
              <a:buNone/>
            </a:pPr>
            <a:endParaRPr lang="de-DE" sz="1700" dirty="0"/>
          </a:p>
          <a:p>
            <a:pPr marL="0" indent="0">
              <a:buNone/>
            </a:pPr>
            <a:r>
              <a:rPr lang="de-DE" sz="1700" b="1" dirty="0" err="1"/>
              <a:t>Axiomatisierung</a:t>
            </a:r>
            <a:r>
              <a:rPr lang="de-DE" sz="1700" b="1" dirty="0"/>
              <a:t>:</a:t>
            </a:r>
            <a:r>
              <a:rPr lang="de-DE" sz="1700" dirty="0"/>
              <a:t> Neben einer Reihe von Eigenschaften, die wir aus guten Gründen fordern, ich hier aber nicht darlegen kann, wollen wir</a:t>
            </a:r>
            <a:r>
              <a:rPr lang="de-DE" sz="1700" dirty="0">
                <a:solidFill>
                  <a:schemeClr val="accent3"/>
                </a:solidFill>
              </a:rPr>
              <a:t> insbesondere</a:t>
            </a:r>
            <a:r>
              <a:rPr lang="de-DE" sz="1700" dirty="0"/>
              <a:t>: 	</a:t>
            </a:r>
          </a:p>
          <a:p>
            <a:pPr marL="0" indent="0">
              <a:buNone/>
            </a:pPr>
            <a:r>
              <a:rPr lang="de-DE" sz="1700" dirty="0"/>
              <a:t>	Quantisierungsvorschriften sollten sich immer nur (das ist die alte Idee Heisenbergs) auf Größen 	beziehen, die beobachtbar sind. </a:t>
            </a:r>
          </a:p>
          <a:p>
            <a:pPr marL="0" indent="0">
              <a:buNone/>
            </a:pPr>
            <a:r>
              <a:rPr lang="de-DE" sz="1700" dirty="0"/>
              <a:t>	„Algebraische Quantenfeldtheorie“: Wir betrachten Größen, die eine intrinsische Entität besitzen, Energie, 	Impuls, Ladung, … Die Beschreibung („Darstellung“) dieser Größen für Rechnungen ist nachrangig. Mehr 	noch: </a:t>
            </a:r>
          </a:p>
          <a:p>
            <a:pPr marL="0" indent="0">
              <a:buNone/>
            </a:pPr>
            <a:r>
              <a:rPr lang="de-DE" sz="1700" dirty="0"/>
              <a:t>	 (Nur!) lange nach der Wechselwirkung erwarten wir in unseren Beschreibungen Verhalten wie von Teilchen. </a:t>
            </a:r>
          </a:p>
          <a:p>
            <a:pPr marL="0" indent="0">
              <a:buNone/>
            </a:pPr>
            <a:r>
              <a:rPr lang="de-DE" sz="1700" dirty="0"/>
              <a:t>Key Player: </a:t>
            </a:r>
            <a:r>
              <a:rPr lang="de-DE" sz="1700" dirty="0" err="1"/>
              <a:t>Streater</a:t>
            </a:r>
            <a:r>
              <a:rPr lang="de-DE" sz="1700" dirty="0"/>
              <a:t>, </a:t>
            </a:r>
            <a:r>
              <a:rPr lang="de-DE" sz="1700" dirty="0" err="1"/>
              <a:t>Wightman</a:t>
            </a:r>
            <a:r>
              <a:rPr lang="de-DE" sz="1700" dirty="0"/>
              <a:t>, Haag, Buchholz…. </a:t>
            </a:r>
            <a:r>
              <a:rPr lang="de-DE" sz="1700" dirty="0" err="1"/>
              <a:t>Halverson</a:t>
            </a:r>
            <a:r>
              <a:rPr lang="de-DE" sz="1700" dirty="0"/>
              <a:t>, </a:t>
            </a:r>
            <a:r>
              <a:rPr lang="de-DE" sz="1700" dirty="0" err="1"/>
              <a:t>Müger</a:t>
            </a:r>
            <a:r>
              <a:rPr lang="de-DE" sz="1700" dirty="0"/>
              <a:t>….</a:t>
            </a:r>
          </a:p>
          <a:p>
            <a:pPr marL="0" indent="0">
              <a:buNone/>
            </a:pPr>
            <a:r>
              <a:rPr lang="de-DE" sz="2000" dirty="0"/>
              <a:t>	</a:t>
            </a:r>
          </a:p>
          <a:p>
            <a:pPr marL="0" indent="0">
              <a:buNone/>
            </a:pPr>
            <a:endParaRPr lang="de-DE" sz="2000" dirty="0"/>
          </a:p>
          <a:p>
            <a:pPr marL="0" indent="0">
              <a:buNone/>
            </a:pPr>
            <a:endParaRPr lang="de-DE" sz="1100" dirty="0"/>
          </a:p>
        </p:txBody>
      </p:sp>
      <p:pic>
        <p:nvPicPr>
          <p:cNvPr id="7" name="Grafik 6" descr="Ein Bild, das Kinderkunst, Diagramm, Reihe, Schrift enthält.&#10;&#10;KI-generierte Inhalte können fehlerhaft sein.">
            <a:extLst>
              <a:ext uri="{FF2B5EF4-FFF2-40B4-BE49-F238E27FC236}">
                <a16:creationId xmlns:a16="http://schemas.microsoft.com/office/drawing/2014/main" id="{24A97EAE-0FF7-DD41-7200-91FACA15C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2" y="246473"/>
            <a:ext cx="3880658" cy="1901522"/>
          </a:xfrm>
          <a:prstGeom prst="rect">
            <a:avLst/>
          </a:prstGeom>
        </p:spPr>
      </p:pic>
    </p:spTree>
    <p:extLst>
      <p:ext uri="{BB962C8B-B14F-4D97-AF65-F5344CB8AC3E}">
        <p14:creationId xmlns:p14="http://schemas.microsoft.com/office/powerpoint/2010/main" val="365963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373C2A-7F7B-0674-F43C-6DC2D744F18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5434BA-2913-5F69-1133-D3DE49C5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C438B6-267D-1092-0CA2-7989D76DE0C6}"/>
              </a:ext>
            </a:extLst>
          </p:cNvPr>
          <p:cNvSpPr>
            <a:spLocks noGrp="1"/>
          </p:cNvSpPr>
          <p:nvPr>
            <p:ph type="title"/>
          </p:nvPr>
        </p:nvSpPr>
        <p:spPr>
          <a:xfrm>
            <a:off x="411480" y="991443"/>
            <a:ext cx="4443154" cy="1087819"/>
          </a:xfrm>
        </p:spPr>
        <p:txBody>
          <a:bodyPr anchor="b">
            <a:normAutofit/>
          </a:bodyPr>
          <a:lstStyle/>
          <a:p>
            <a:r>
              <a:rPr lang="de-DE" sz="3400" dirty="0" err="1"/>
              <a:t>Axiomatisierung</a:t>
            </a:r>
            <a:r>
              <a:rPr lang="de-DE" sz="3400" dirty="0"/>
              <a:t> der Quantenfeldtheorie</a:t>
            </a:r>
          </a:p>
        </p:txBody>
      </p:sp>
      <p:sp>
        <p:nvSpPr>
          <p:cNvPr id="14" name="Rectangle 13">
            <a:extLst>
              <a:ext uri="{FF2B5EF4-FFF2-40B4-BE49-F238E27FC236}">
                <a16:creationId xmlns:a16="http://schemas.microsoft.com/office/drawing/2014/main" id="{3FA0FA87-98C5-6204-22B6-C5B8A04C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F228E030-F506-5C71-0D95-21758FE16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608BAFB1-8E24-248D-4308-2D1AF30DCC7F}"/>
              </a:ext>
            </a:extLst>
          </p:cNvPr>
          <p:cNvSpPr>
            <a:spLocks noGrp="1"/>
          </p:cNvSpPr>
          <p:nvPr>
            <p:ph idx="1"/>
          </p:nvPr>
        </p:nvSpPr>
        <p:spPr>
          <a:xfrm>
            <a:off x="411479" y="2216726"/>
            <a:ext cx="10519757" cy="4641273"/>
          </a:xfrm>
        </p:spPr>
        <p:txBody>
          <a:bodyPr>
            <a:normAutofit/>
          </a:bodyPr>
          <a:lstStyle/>
          <a:p>
            <a:pPr marL="0" indent="0">
              <a:buNone/>
            </a:pPr>
            <a:r>
              <a:rPr lang="de-DE" sz="2000" dirty="0"/>
              <a:t>Vorhersagen der Axiomatischen Quantenfeldtheorie:</a:t>
            </a:r>
          </a:p>
          <a:p>
            <a:pPr marL="0" indent="0">
              <a:buNone/>
            </a:pPr>
            <a:endParaRPr lang="de-DE" sz="2000" dirty="0"/>
          </a:p>
          <a:p>
            <a:pPr marL="0" indent="0">
              <a:buNone/>
            </a:pPr>
            <a:r>
              <a:rPr lang="de-DE" sz="2000" b="1" dirty="0"/>
              <a:t>PCT-Theorem</a:t>
            </a:r>
            <a:r>
              <a:rPr lang="de-DE" sz="2000" dirty="0"/>
              <a:t>. Jede sinnvolle Quantenfeldtheorie  sagt vorher, dass eine Theorie invariant ist (also die selben Vorhersagen macht) wenn in allen beteiligten Feldern die Ladung, die Parität, und die Zeit umgekehrt werden. Harter Tobak… aber ein experimentell bestätigter Fakt.</a:t>
            </a:r>
          </a:p>
          <a:p>
            <a:pPr marL="0" indent="0">
              <a:buNone/>
            </a:pPr>
            <a:endParaRPr lang="de-DE" sz="2000" dirty="0"/>
          </a:p>
          <a:p>
            <a:pPr marL="0" indent="0">
              <a:buNone/>
            </a:pPr>
            <a:r>
              <a:rPr lang="de-DE" sz="2000" b="1" dirty="0"/>
              <a:t>Uneindeutigkeit des Vakuums. </a:t>
            </a:r>
            <a:r>
              <a:rPr lang="de-DE" sz="2000" dirty="0"/>
              <a:t>Begibt man sich (gedanklich) in irgendeinen Raum außerhalb des flachen </a:t>
            </a:r>
            <a:r>
              <a:rPr lang="de-DE" sz="2000" dirty="0" err="1"/>
              <a:t>Minkowskiraums</a:t>
            </a:r>
            <a:r>
              <a:rPr lang="de-DE" sz="2000" dirty="0"/>
              <a:t> (also zum Beispiel in unser existierendes Universum), bricht die gesamte Tool-Box der Berechnung von Feynman-Graphen zusammen. Man weiß noch </a:t>
            </a:r>
            <a:r>
              <a:rPr lang="de-DE" sz="2000" dirty="0" err="1"/>
              <a:t>nichtmal</a:t>
            </a:r>
            <a:r>
              <a:rPr lang="de-DE" sz="2000" dirty="0"/>
              <a:t>, was man berechnen soll! Die algebraische Feldtheorie liefert eine Antwort darauf: </a:t>
            </a:r>
          </a:p>
          <a:p>
            <a:pPr marL="0" indent="0">
              <a:buNone/>
            </a:pPr>
            <a:r>
              <a:rPr lang="de-DE" sz="2000" dirty="0"/>
              <a:t>Wir suchen geeignete Darstellungen (=Beschreibungen) der Quantenfeldtheorie, die den </a:t>
            </a:r>
            <a:r>
              <a:rPr lang="de-DE" sz="2000" dirty="0" err="1"/>
              <a:t>Minkowskiraum</a:t>
            </a:r>
            <a:r>
              <a:rPr lang="de-DE" sz="2000" dirty="0"/>
              <a:t> nicht benötigen.</a:t>
            </a:r>
            <a:endParaRPr lang="de-DE" sz="2000" b="1" dirty="0"/>
          </a:p>
          <a:p>
            <a:pPr marL="0" indent="0">
              <a:buNone/>
            </a:pPr>
            <a:endParaRPr lang="de-DE" sz="2000" dirty="0"/>
          </a:p>
          <a:p>
            <a:pPr marL="0" indent="0">
              <a:buNone/>
            </a:pPr>
            <a:endParaRPr lang="de-DE" sz="2000" b="1" dirty="0"/>
          </a:p>
          <a:p>
            <a:pPr marL="0" indent="0">
              <a:buNone/>
            </a:pPr>
            <a:endParaRPr lang="de-DE" sz="2000" dirty="0"/>
          </a:p>
          <a:p>
            <a:pPr marL="0" indent="0">
              <a:buNone/>
            </a:pPr>
            <a:endParaRPr lang="de-DE" sz="2000" dirty="0"/>
          </a:p>
          <a:p>
            <a:pPr marL="0" indent="0">
              <a:buNone/>
            </a:pPr>
            <a:endParaRPr lang="de-DE" sz="1100" dirty="0"/>
          </a:p>
          <a:p>
            <a:pPr marL="0" indent="0">
              <a:buNone/>
            </a:pPr>
            <a:endParaRPr lang="de-DE" sz="1100" dirty="0"/>
          </a:p>
          <a:p>
            <a:pPr marL="0" indent="0">
              <a:buNone/>
            </a:pPr>
            <a:endParaRPr lang="de-DE" sz="1100" dirty="0"/>
          </a:p>
          <a:p>
            <a:pPr marL="0" indent="0">
              <a:buNone/>
            </a:pPr>
            <a:endParaRPr lang="de-DE" sz="1100" dirty="0"/>
          </a:p>
          <a:p>
            <a:pPr marL="0" indent="0">
              <a:buNone/>
            </a:pPr>
            <a:endParaRPr lang="de-DE" sz="1100" dirty="0"/>
          </a:p>
          <a:p>
            <a:pPr marL="0" indent="0">
              <a:buNone/>
            </a:pPr>
            <a:endParaRPr lang="de-DE" sz="1100" dirty="0"/>
          </a:p>
        </p:txBody>
      </p:sp>
      <p:pic>
        <p:nvPicPr>
          <p:cNvPr id="7" name="Grafik 6" descr="Ein Bild, das Kinderkunst, Diagramm, Reihe, Schrift enthält.&#10;&#10;KI-generierte Inhalte können fehlerhaft sein.">
            <a:extLst>
              <a:ext uri="{FF2B5EF4-FFF2-40B4-BE49-F238E27FC236}">
                <a16:creationId xmlns:a16="http://schemas.microsoft.com/office/drawing/2014/main" id="{7A2D8A50-A831-9DB9-26EF-6EBCD551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2" y="246473"/>
            <a:ext cx="3880658" cy="1901522"/>
          </a:xfrm>
          <a:prstGeom prst="rect">
            <a:avLst/>
          </a:prstGeom>
        </p:spPr>
      </p:pic>
    </p:spTree>
    <p:extLst>
      <p:ext uri="{BB962C8B-B14F-4D97-AF65-F5344CB8AC3E}">
        <p14:creationId xmlns:p14="http://schemas.microsoft.com/office/powerpoint/2010/main" val="58439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80499-BBA8-71EF-1A58-B6E6CC044B57}"/>
              </a:ext>
            </a:extLst>
          </p:cNvPr>
          <p:cNvSpPr>
            <a:spLocks noGrp="1"/>
          </p:cNvSpPr>
          <p:nvPr>
            <p:ph type="title"/>
          </p:nvPr>
        </p:nvSpPr>
        <p:spPr/>
        <p:txBody>
          <a:bodyPr>
            <a:normAutofit/>
          </a:bodyPr>
          <a:lstStyle/>
          <a:p>
            <a:r>
              <a:rPr lang="de-DE" sz="3600" dirty="0"/>
              <a:t>Offensichtlich gibt es ein Problem: </a:t>
            </a:r>
            <a:br>
              <a:rPr lang="de-DE" sz="3600" dirty="0"/>
            </a:br>
            <a:r>
              <a:rPr lang="de-DE" sz="3600" dirty="0"/>
              <a:t>1 Million Dollar Problem</a:t>
            </a:r>
          </a:p>
        </p:txBody>
      </p:sp>
      <p:sp>
        <p:nvSpPr>
          <p:cNvPr id="3" name="Inhaltsplatzhalter 2">
            <a:extLst>
              <a:ext uri="{FF2B5EF4-FFF2-40B4-BE49-F238E27FC236}">
                <a16:creationId xmlns:a16="http://schemas.microsoft.com/office/drawing/2014/main" id="{E4D1BEE6-D12C-7A2C-7433-16A90A5D0BA3}"/>
              </a:ext>
            </a:extLst>
          </p:cNvPr>
          <p:cNvSpPr>
            <a:spLocks noGrp="1"/>
          </p:cNvSpPr>
          <p:nvPr>
            <p:ph idx="1"/>
          </p:nvPr>
        </p:nvSpPr>
        <p:spPr/>
        <p:txBody>
          <a:bodyPr/>
          <a:lstStyle/>
          <a:p>
            <a:pPr marL="0" indent="0">
              <a:buNone/>
            </a:pPr>
            <a:r>
              <a:rPr lang="de-DE" dirty="0"/>
              <a:t>„</a:t>
            </a:r>
            <a:r>
              <a:rPr lang="de-DE" dirty="0" err="1"/>
              <a:t>Prove</a:t>
            </a:r>
            <a:r>
              <a:rPr lang="de-DE" dirty="0"/>
              <a:t> </a:t>
            </a:r>
            <a:r>
              <a:rPr lang="de-DE" dirty="0" err="1"/>
              <a:t>that</a:t>
            </a:r>
            <a:r>
              <a:rPr lang="de-DE" dirty="0"/>
              <a:t> </a:t>
            </a:r>
            <a:r>
              <a:rPr lang="de-DE" dirty="0" err="1"/>
              <a:t>for</a:t>
            </a:r>
            <a:r>
              <a:rPr lang="de-DE" dirty="0"/>
              <a:t> </a:t>
            </a:r>
            <a:r>
              <a:rPr lang="de-DE" dirty="0" err="1"/>
              <a:t>any</a:t>
            </a:r>
            <a:r>
              <a:rPr lang="de-DE" dirty="0"/>
              <a:t> </a:t>
            </a:r>
            <a:r>
              <a:rPr lang="de-DE" dirty="0" err="1"/>
              <a:t>compact</a:t>
            </a:r>
            <a:r>
              <a:rPr lang="de-DE" dirty="0"/>
              <a:t> simple </a:t>
            </a:r>
            <a:r>
              <a:rPr lang="de-DE" dirty="0" err="1"/>
              <a:t>gauge</a:t>
            </a:r>
            <a:r>
              <a:rPr lang="de-DE" dirty="0"/>
              <a:t> </a:t>
            </a:r>
            <a:r>
              <a:rPr lang="de-DE" dirty="0" err="1"/>
              <a:t>group</a:t>
            </a:r>
            <a:r>
              <a:rPr lang="de-DE" dirty="0"/>
              <a:t> G, a non-trivial </a:t>
            </a:r>
            <a:r>
              <a:rPr lang="de-DE" dirty="0" err="1"/>
              <a:t>quantum</a:t>
            </a:r>
            <a:r>
              <a:rPr lang="de-DE" dirty="0"/>
              <a:t> Yang–Mills </a:t>
            </a:r>
            <a:r>
              <a:rPr lang="de-DE" dirty="0" err="1">
                <a:solidFill>
                  <a:schemeClr val="accent3"/>
                </a:solidFill>
              </a:rPr>
              <a:t>theory</a:t>
            </a:r>
            <a:r>
              <a:rPr lang="de-DE" dirty="0"/>
              <a:t> </a:t>
            </a:r>
            <a:r>
              <a:rPr lang="de-DE" dirty="0" err="1"/>
              <a:t>exists</a:t>
            </a:r>
            <a:r>
              <a:rPr lang="de-DE" dirty="0"/>
              <a:t> on [</a:t>
            </a:r>
            <a:r>
              <a:rPr lang="de-DE" dirty="0" err="1"/>
              <a:t>four</a:t>
            </a:r>
            <a:r>
              <a:rPr lang="de-DE" dirty="0"/>
              <a:t> dimensional </a:t>
            </a:r>
            <a:r>
              <a:rPr lang="de-DE" dirty="0" err="1"/>
              <a:t>spacetime</a:t>
            </a:r>
            <a:r>
              <a:rPr lang="de-DE" dirty="0"/>
              <a:t>] and </a:t>
            </a:r>
            <a:r>
              <a:rPr lang="de-DE" dirty="0" err="1"/>
              <a:t>has</a:t>
            </a:r>
            <a:r>
              <a:rPr lang="de-DE" dirty="0"/>
              <a:t> a </a:t>
            </a:r>
            <a:r>
              <a:rPr lang="de-DE" dirty="0" err="1"/>
              <a:t>mass</a:t>
            </a:r>
            <a:r>
              <a:rPr lang="de-DE" dirty="0"/>
              <a:t> </a:t>
            </a:r>
            <a:r>
              <a:rPr lang="de-DE" dirty="0" err="1"/>
              <a:t>gap</a:t>
            </a:r>
            <a:r>
              <a:rPr lang="de-DE" dirty="0"/>
              <a:t> </a:t>
            </a:r>
            <a:r>
              <a:rPr lang="el-GR" dirty="0"/>
              <a:t>Δ &gt; 0. </a:t>
            </a:r>
            <a:r>
              <a:rPr lang="de-DE" dirty="0" err="1"/>
              <a:t>Existence</a:t>
            </a:r>
            <a:r>
              <a:rPr lang="de-DE" dirty="0"/>
              <a:t> </a:t>
            </a:r>
            <a:r>
              <a:rPr lang="de-DE" dirty="0" err="1"/>
              <a:t>includes</a:t>
            </a:r>
            <a:r>
              <a:rPr lang="de-DE" dirty="0"/>
              <a:t> </a:t>
            </a:r>
            <a:r>
              <a:rPr lang="de-DE" dirty="0" err="1"/>
              <a:t>establishing</a:t>
            </a:r>
            <a:r>
              <a:rPr lang="de-DE" dirty="0"/>
              <a:t> </a:t>
            </a:r>
            <a:r>
              <a:rPr lang="de-DE" dirty="0" err="1"/>
              <a:t>axiomatic</a:t>
            </a:r>
            <a:r>
              <a:rPr lang="de-DE" dirty="0"/>
              <a:t> </a:t>
            </a:r>
            <a:r>
              <a:rPr lang="de-DE" dirty="0" err="1"/>
              <a:t>properties</a:t>
            </a:r>
            <a:r>
              <a:rPr lang="de-DE" dirty="0"/>
              <a:t> at least </a:t>
            </a:r>
            <a:r>
              <a:rPr lang="de-DE" dirty="0" err="1"/>
              <a:t>as</a:t>
            </a:r>
            <a:r>
              <a:rPr lang="de-DE" dirty="0"/>
              <a:t> strong </a:t>
            </a:r>
            <a:r>
              <a:rPr lang="de-DE" dirty="0" err="1"/>
              <a:t>as</a:t>
            </a:r>
            <a:r>
              <a:rPr lang="de-DE" dirty="0"/>
              <a:t> </a:t>
            </a:r>
            <a:r>
              <a:rPr lang="de-DE" dirty="0" err="1"/>
              <a:t>those</a:t>
            </a:r>
            <a:r>
              <a:rPr lang="de-DE" dirty="0"/>
              <a:t> </a:t>
            </a:r>
            <a:r>
              <a:rPr lang="de-DE" dirty="0" err="1"/>
              <a:t>cited</a:t>
            </a:r>
            <a:r>
              <a:rPr lang="de-DE" dirty="0"/>
              <a:t> in </a:t>
            </a:r>
            <a:r>
              <a:rPr lang="de-DE" dirty="0" err="1"/>
              <a:t>Streater</a:t>
            </a:r>
            <a:r>
              <a:rPr lang="de-DE" dirty="0"/>
              <a:t> &amp; </a:t>
            </a:r>
            <a:r>
              <a:rPr lang="de-DE" dirty="0" err="1"/>
              <a:t>Wightman</a:t>
            </a:r>
            <a:r>
              <a:rPr lang="de-DE" dirty="0"/>
              <a:t> (1964), Osterwalder &amp; Schrader (1973) and Osterwalder &amp; Schrader (1975).“</a:t>
            </a:r>
          </a:p>
          <a:p>
            <a:pPr marL="0" indent="0">
              <a:buNone/>
            </a:pPr>
            <a:endParaRPr lang="de-DE" dirty="0"/>
          </a:p>
          <a:p>
            <a:pPr marL="0" indent="0">
              <a:buNone/>
            </a:pPr>
            <a:endParaRPr lang="de-DE" dirty="0"/>
          </a:p>
          <a:p>
            <a:pPr marL="0" indent="0">
              <a:buNone/>
            </a:pPr>
            <a:r>
              <a:rPr lang="en-US" b="0" i="0" u="none" strike="noStrike" dirty="0">
                <a:solidFill>
                  <a:srgbClr val="3366CC"/>
                </a:solidFill>
                <a:effectLst/>
                <a:latin typeface="Arial" panose="020B0604020202020204" pitchFamily="34" charset="0"/>
                <a:hlinkClick r:id="rId2" tooltip="Clay Mathematics Institute"/>
              </a:rPr>
              <a:t>Clay Mathematics Institute</a:t>
            </a:r>
            <a:r>
              <a:rPr lang="en-US" b="0" i="0" dirty="0">
                <a:solidFill>
                  <a:srgbClr val="202122"/>
                </a:solidFill>
                <a:effectLst/>
                <a:latin typeface="Arial" panose="020B0604020202020204" pitchFamily="34" charset="0"/>
              </a:rPr>
              <a:t>, which has offered a prize of $1,000,000 USD for its solution.</a:t>
            </a:r>
            <a:endParaRPr lang="de-DE" dirty="0"/>
          </a:p>
        </p:txBody>
      </p:sp>
    </p:spTree>
    <p:extLst>
      <p:ext uri="{BB962C8B-B14F-4D97-AF65-F5344CB8AC3E}">
        <p14:creationId xmlns:p14="http://schemas.microsoft.com/office/powerpoint/2010/main" val="209671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A15BF-8FC9-3E5D-C01A-7145EBE938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35E0B1-D513-468F-8F7F-45D233ABAD78}"/>
              </a:ext>
            </a:extLst>
          </p:cNvPr>
          <p:cNvSpPr>
            <a:spLocks noGrp="1"/>
          </p:cNvSpPr>
          <p:nvPr>
            <p:ph type="title"/>
          </p:nvPr>
        </p:nvSpPr>
        <p:spPr>
          <a:xfrm>
            <a:off x="411479" y="991443"/>
            <a:ext cx="7157350" cy="577053"/>
          </a:xfrm>
        </p:spPr>
        <p:txBody>
          <a:bodyPr anchor="b">
            <a:normAutofit fontScale="90000"/>
          </a:bodyPr>
          <a:lstStyle/>
          <a:p>
            <a:r>
              <a:rPr lang="de-DE" sz="3200" dirty="0" err="1"/>
              <a:t>Axiomatisierung</a:t>
            </a:r>
            <a:r>
              <a:rPr lang="de-DE" sz="3200" dirty="0"/>
              <a:t> der Quantenfeldtheorie</a:t>
            </a:r>
            <a:br>
              <a:rPr lang="de-DE" sz="3200" dirty="0"/>
            </a:br>
            <a:r>
              <a:rPr lang="de-DE" sz="3200" dirty="0"/>
              <a:t>zwei weitere fundamentale Fragen</a:t>
            </a:r>
          </a:p>
        </p:txBody>
      </p:sp>
      <p:sp>
        <p:nvSpPr>
          <p:cNvPr id="3" name="Inhaltsplatzhalter 2">
            <a:extLst>
              <a:ext uri="{FF2B5EF4-FFF2-40B4-BE49-F238E27FC236}">
                <a16:creationId xmlns:a16="http://schemas.microsoft.com/office/drawing/2014/main" id="{004C01D8-3F29-6D30-4872-337BAA9750B9}"/>
              </a:ext>
            </a:extLst>
          </p:cNvPr>
          <p:cNvSpPr>
            <a:spLocks noGrp="1"/>
          </p:cNvSpPr>
          <p:nvPr>
            <p:ph idx="1"/>
          </p:nvPr>
        </p:nvSpPr>
        <p:spPr>
          <a:xfrm>
            <a:off x="598365" y="2457007"/>
            <a:ext cx="6723510" cy="4641273"/>
          </a:xfrm>
        </p:spPr>
        <p:txBody>
          <a:bodyPr>
            <a:normAutofit/>
          </a:bodyPr>
          <a:lstStyle/>
          <a:p>
            <a:pPr marL="0" indent="0">
              <a:buNone/>
            </a:pPr>
            <a:r>
              <a:rPr lang="de-DE" sz="2000" dirty="0"/>
              <a:t>In den Quantenfeldtheorien der Teilchenphysik spielt</a:t>
            </a:r>
            <a:r>
              <a:rPr lang="de-DE" sz="2000" dirty="0">
                <a:solidFill>
                  <a:schemeClr val="accent3"/>
                </a:solidFill>
              </a:rPr>
              <a:t> Symmetrie </a:t>
            </a:r>
            <a:r>
              <a:rPr lang="de-DE" sz="2000" dirty="0"/>
              <a:t>eine große Rolle             Ariane Freys Vortrag.</a:t>
            </a:r>
          </a:p>
          <a:p>
            <a:pPr marL="0" indent="0">
              <a:buNone/>
            </a:pPr>
            <a:endParaRPr lang="de-DE" sz="2000" dirty="0">
              <a:solidFill>
                <a:schemeClr val="accent3"/>
              </a:solidFill>
            </a:endParaRPr>
          </a:p>
          <a:p>
            <a:pPr marL="0" indent="0">
              <a:buNone/>
            </a:pPr>
            <a:r>
              <a:rPr lang="de-DE" sz="2000" dirty="0">
                <a:solidFill>
                  <a:schemeClr val="accent3"/>
                </a:solidFill>
              </a:rPr>
              <a:t>Das Problem: </a:t>
            </a:r>
            <a:r>
              <a:rPr lang="de-DE" sz="2000" dirty="0"/>
              <a:t>Wir quantisieren und müssen uns danach darum kümmern, dass die Symmetrien tatsächlich erhalten sind. </a:t>
            </a:r>
          </a:p>
          <a:p>
            <a:pPr marL="0" indent="0">
              <a:buNone/>
            </a:pPr>
            <a:endParaRPr lang="de-DE" sz="2000" dirty="0"/>
          </a:p>
          <a:p>
            <a:pPr marL="0" indent="0">
              <a:buNone/>
            </a:pPr>
            <a:r>
              <a:rPr lang="de-DE" sz="2000" dirty="0"/>
              <a:t>Das ist ein sehr tiefes Problem der Physik. Und Ihnen vielleicht zugänglich mit diesem Beispiel:</a:t>
            </a:r>
          </a:p>
          <a:p>
            <a:pPr marL="0" indent="0">
              <a:buNone/>
            </a:pPr>
            <a:endParaRPr lang="de-DE" sz="2000" dirty="0"/>
          </a:p>
          <a:p>
            <a:pPr marL="0" indent="0">
              <a:buNone/>
            </a:pPr>
            <a:r>
              <a:rPr lang="de-DE" sz="2000" dirty="0"/>
              <a:t>Sie haben gesehen </a:t>
            </a:r>
            <a:r>
              <a:rPr lang="de-DE" sz="2000" dirty="0" err="1"/>
              <a:t>pq-qp</a:t>
            </a:r>
            <a:r>
              <a:rPr lang="de-DE" sz="2000" dirty="0"/>
              <a:t>=</a:t>
            </a:r>
            <a:r>
              <a:rPr lang="de-DE" sz="2000" dirty="0" err="1"/>
              <a:t>ih</a:t>
            </a:r>
            <a:r>
              <a:rPr lang="de-DE" sz="2000" dirty="0"/>
              <a:t> Wenn Sie andere Koordinaten wählen (</a:t>
            </a:r>
            <a:r>
              <a:rPr lang="de-DE" sz="2000" dirty="0" err="1"/>
              <a:t>zB</a:t>
            </a:r>
            <a:r>
              <a:rPr lang="de-DE" sz="2000" dirty="0"/>
              <a:t> q1=r cos a, q2 = r sin a) – was heißt das für die Quantisierung??? Darüber denken wir nach…. </a:t>
            </a:r>
          </a:p>
          <a:p>
            <a:pPr marL="0" indent="0">
              <a:buNone/>
            </a:pPr>
            <a:endParaRPr lang="de-DE" sz="2000" dirty="0"/>
          </a:p>
          <a:p>
            <a:pPr marL="0" indent="0">
              <a:buNone/>
            </a:pPr>
            <a:endParaRPr lang="de-DE" sz="2000" dirty="0"/>
          </a:p>
          <a:p>
            <a:pPr marL="0" indent="0">
              <a:buNone/>
            </a:pPr>
            <a:endParaRPr lang="de-DE" sz="1100" dirty="0"/>
          </a:p>
        </p:txBody>
      </p:sp>
      <p:pic>
        <p:nvPicPr>
          <p:cNvPr id="7" name="Grafik 6" descr="Ein Bild, das Kinderkunst, Diagramm, Reihe, Schrift enthält.&#10;&#10;KI-generierte Inhalte können fehlerhaft sein.">
            <a:extLst>
              <a:ext uri="{FF2B5EF4-FFF2-40B4-BE49-F238E27FC236}">
                <a16:creationId xmlns:a16="http://schemas.microsoft.com/office/drawing/2014/main" id="{4294E6E9-17E1-8659-88A0-57491E96F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2" y="246473"/>
            <a:ext cx="3880658" cy="1901522"/>
          </a:xfrm>
          <a:prstGeom prst="rect">
            <a:avLst/>
          </a:prstGeom>
        </p:spPr>
      </p:pic>
      <p:pic>
        <p:nvPicPr>
          <p:cNvPr id="6" name="Grafik 5">
            <a:extLst>
              <a:ext uri="{FF2B5EF4-FFF2-40B4-BE49-F238E27FC236}">
                <a16:creationId xmlns:a16="http://schemas.microsoft.com/office/drawing/2014/main" id="{0A084D8E-3E5F-BD82-A656-6EDFD1B8A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276" y="2147995"/>
            <a:ext cx="2656332" cy="4711083"/>
          </a:xfrm>
          <a:prstGeom prst="rect">
            <a:avLst/>
          </a:prstGeom>
        </p:spPr>
      </p:pic>
      <p:sp>
        <p:nvSpPr>
          <p:cNvPr id="4" name="Pfeil: nach rechts 3">
            <a:extLst>
              <a:ext uri="{FF2B5EF4-FFF2-40B4-BE49-F238E27FC236}">
                <a16:creationId xmlns:a16="http://schemas.microsoft.com/office/drawing/2014/main" id="{DF561C65-C851-5076-FC7B-291A87AE1345}"/>
              </a:ext>
            </a:extLst>
          </p:cNvPr>
          <p:cNvSpPr/>
          <p:nvPr/>
        </p:nvSpPr>
        <p:spPr>
          <a:xfrm>
            <a:off x="3851160" y="2796596"/>
            <a:ext cx="320373" cy="2202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487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976A-94E1-A3C0-C1AF-A5B223C47A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9914EF-9665-0C78-085E-0F344242533F}"/>
              </a:ext>
            </a:extLst>
          </p:cNvPr>
          <p:cNvSpPr>
            <a:spLocks noGrp="1"/>
          </p:cNvSpPr>
          <p:nvPr>
            <p:ph type="title"/>
          </p:nvPr>
        </p:nvSpPr>
        <p:spPr>
          <a:xfrm>
            <a:off x="839959" y="214274"/>
            <a:ext cx="7157350" cy="577053"/>
          </a:xfrm>
        </p:spPr>
        <p:txBody>
          <a:bodyPr anchor="b">
            <a:normAutofit/>
          </a:bodyPr>
          <a:lstStyle/>
          <a:p>
            <a:r>
              <a:rPr lang="de-DE" sz="3200" dirty="0"/>
              <a:t>Teilchen?</a:t>
            </a:r>
          </a:p>
        </p:txBody>
      </p:sp>
      <p:sp>
        <p:nvSpPr>
          <p:cNvPr id="3" name="Inhaltsplatzhalter 2">
            <a:extLst>
              <a:ext uri="{FF2B5EF4-FFF2-40B4-BE49-F238E27FC236}">
                <a16:creationId xmlns:a16="http://schemas.microsoft.com/office/drawing/2014/main" id="{2B5AC9DA-3F3F-6307-C615-DEB4C9C3549B}"/>
              </a:ext>
            </a:extLst>
          </p:cNvPr>
          <p:cNvSpPr>
            <a:spLocks noGrp="1"/>
          </p:cNvSpPr>
          <p:nvPr>
            <p:ph idx="1"/>
          </p:nvPr>
        </p:nvSpPr>
        <p:spPr>
          <a:xfrm>
            <a:off x="598364" y="2457007"/>
            <a:ext cx="9494671" cy="4641273"/>
          </a:xfrm>
        </p:spPr>
        <p:txBody>
          <a:bodyPr>
            <a:normAutofit/>
          </a:bodyPr>
          <a:lstStyle/>
          <a:p>
            <a:pPr marL="0" indent="0">
              <a:buNone/>
            </a:pPr>
            <a:endParaRPr lang="de-DE" sz="2000" dirty="0"/>
          </a:p>
          <a:p>
            <a:pPr marL="0" indent="0">
              <a:buNone/>
            </a:pPr>
            <a:endParaRPr lang="de-DE" sz="2000" dirty="0"/>
          </a:p>
          <a:p>
            <a:pPr marL="0" indent="0">
              <a:buNone/>
            </a:pPr>
            <a:endParaRPr lang="de-DE" sz="1100" dirty="0"/>
          </a:p>
        </p:txBody>
      </p:sp>
      <p:pic>
        <p:nvPicPr>
          <p:cNvPr id="7" name="Grafik 6" descr="Ein Bild, das Kinderkunst, Diagramm, Reihe, Schrift enthält.&#10;&#10;KI-generierte Inhalte können fehlerhaft sein.">
            <a:extLst>
              <a:ext uri="{FF2B5EF4-FFF2-40B4-BE49-F238E27FC236}">
                <a16:creationId xmlns:a16="http://schemas.microsoft.com/office/drawing/2014/main" id="{F7C405A1-6356-D737-1519-F518E7363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706" y="-360420"/>
            <a:ext cx="3880658" cy="1901522"/>
          </a:xfrm>
          <a:prstGeom prst="rect">
            <a:avLst/>
          </a:prstGeom>
        </p:spPr>
      </p:pic>
      <p:sp>
        <p:nvSpPr>
          <p:cNvPr id="4" name="Textfeld 3">
            <a:extLst>
              <a:ext uri="{FF2B5EF4-FFF2-40B4-BE49-F238E27FC236}">
                <a16:creationId xmlns:a16="http://schemas.microsoft.com/office/drawing/2014/main" id="{9840487D-5B88-69F8-5AEC-A8C2EBC99EE2}"/>
              </a:ext>
            </a:extLst>
          </p:cNvPr>
          <p:cNvSpPr txBox="1"/>
          <p:nvPr/>
        </p:nvSpPr>
        <p:spPr>
          <a:xfrm>
            <a:off x="846486" y="924872"/>
            <a:ext cx="10499027" cy="7848302"/>
          </a:xfrm>
          <a:prstGeom prst="rect">
            <a:avLst/>
          </a:prstGeom>
          <a:noFill/>
        </p:spPr>
        <p:txBody>
          <a:bodyPr wrap="square" rtlCol="0">
            <a:spAutoFit/>
          </a:bodyPr>
          <a:lstStyle/>
          <a:p>
            <a:r>
              <a:rPr lang="de-DE" b="1" dirty="0"/>
              <a:t>Unruh-Effekt:</a:t>
            </a:r>
            <a:endParaRPr lang="de-DE" dirty="0"/>
          </a:p>
          <a:p>
            <a:r>
              <a:rPr lang="de-DE" dirty="0"/>
              <a:t>Beschleunigt man (= wirft man es) ein Quantenfeldtheoretisches System, sieht man im normalen Formalismus mehr Teilchen, als vorher da waren.</a:t>
            </a:r>
          </a:p>
          <a:p>
            <a:endParaRPr lang="de-DE" b="1" dirty="0"/>
          </a:p>
          <a:p>
            <a:r>
              <a:rPr lang="de-DE" b="1" dirty="0"/>
              <a:t>Das Elektron: </a:t>
            </a:r>
          </a:p>
          <a:p>
            <a:r>
              <a:rPr lang="de-DE" dirty="0"/>
              <a:t>Das ist nach heutiger Theorie ein sogenanntes Punktteilchen, das heißt es hat keinerlei Ausdehnung. Es hat jedoch eine endliche (also nicht-verschwindende) Ladung. Das kann es aber nicht geben, denn eine endliche Ladung eingepfercht auf einem Punkt ergibt physikalisch keinen Sinn.</a:t>
            </a:r>
          </a:p>
          <a:p>
            <a:endParaRPr lang="de-DE" b="1" dirty="0"/>
          </a:p>
          <a:p>
            <a:r>
              <a:rPr lang="de-DE" dirty="0"/>
              <a:t>               Mein Plädoyer heute Abend:  Wir sollten uns nicht zu sehr vom eigentlich klassischen Teilchen-Begriff leiten lassen, wenn wir über Quanten-Theorie nachdenken!</a:t>
            </a:r>
          </a:p>
          <a:p>
            <a:endParaRPr lang="de-DE" dirty="0"/>
          </a:p>
          <a:p>
            <a:r>
              <a:rPr lang="de-DE" dirty="0"/>
              <a:t>Wir brauchen eine Theorie, die relativistische Felder (die Ladung tragen können) im „</a:t>
            </a:r>
            <a:r>
              <a:rPr lang="de-DE" dirty="0" err="1"/>
              <a:t>something</a:t>
            </a:r>
            <a:r>
              <a:rPr lang="de-DE" dirty="0"/>
              <a:t> </a:t>
            </a:r>
            <a:r>
              <a:rPr lang="de-DE" dirty="0" err="1"/>
              <a:t>happens</a:t>
            </a:r>
            <a:r>
              <a:rPr lang="de-DE" dirty="0"/>
              <a:t>“-Bereich wirklich erklärt. Und die Teilchen dann als asymptotische (= „lange nachdem, etwas passierte  [</a:t>
            </a:r>
            <a:r>
              <a:rPr lang="de-DE" dirty="0" err="1"/>
              <a:t>something</a:t>
            </a:r>
            <a:r>
              <a:rPr lang="de-DE" dirty="0"/>
              <a:t> </a:t>
            </a:r>
            <a:r>
              <a:rPr lang="de-DE" dirty="0" err="1"/>
              <a:t>happened</a:t>
            </a:r>
            <a:r>
              <a:rPr lang="de-DE" dirty="0"/>
              <a:t>]“) Erscheinungsformen von Feldern erklärt.</a:t>
            </a:r>
          </a:p>
          <a:p>
            <a:endParaRPr lang="de-DE" dirty="0"/>
          </a:p>
          <a:p>
            <a:r>
              <a:rPr lang="de-DE" dirty="0"/>
              <a:t>In diesem Sinne: </a:t>
            </a:r>
          </a:p>
          <a:p>
            <a:pPr marL="342900" indent="-342900">
              <a:buFont typeface="+mj-lt"/>
              <a:buAutoNum type="arabicPeriod"/>
            </a:pPr>
            <a:r>
              <a:rPr lang="de-DE" dirty="0"/>
              <a:t>„Beweise“ zur Stabilität der Materie, wenn sie nicht Quantenfeldtheoretisch sind, sind nicht zulässig</a:t>
            </a:r>
          </a:p>
          <a:p>
            <a:pPr marL="342900" indent="-342900">
              <a:buFont typeface="+mj-lt"/>
              <a:buAutoNum type="arabicPeriod"/>
            </a:pPr>
            <a:r>
              <a:rPr lang="de-DE" dirty="0"/>
              <a:t>Teilchen-Gehalt beim Unruh-Effekt: Ja, Teilchen-Gehalt ist einfach nicht die sinnvolle Größe.</a:t>
            </a:r>
          </a:p>
          <a:p>
            <a:pPr marL="342900" indent="-342900">
              <a:buFont typeface="+mj-lt"/>
              <a:buAutoNum type="arabicPeriod"/>
            </a:pPr>
            <a:r>
              <a:rPr lang="de-DE" dirty="0"/>
              <a:t>„Vorhersagen“ der kosmologischen Konstante mit kruden naiven QFT-Methoden sind nicht zulässig. </a:t>
            </a:r>
          </a:p>
          <a:p>
            <a:pPr marL="342900" indent="-342900">
              <a:buFont typeface="+mj-lt"/>
              <a:buAutoNum type="arabicPeriod"/>
            </a:pPr>
            <a:endParaRPr lang="de-DE" dirty="0"/>
          </a:p>
          <a:p>
            <a:pPr marL="342900" indent="-342900">
              <a:buFont typeface="+mj-lt"/>
              <a:buAutoNum type="arabicPeriod"/>
            </a:pPr>
            <a:endParaRPr lang="de-DE" dirty="0"/>
          </a:p>
          <a:p>
            <a:pPr marL="342900" indent="-342900">
              <a:buFont typeface="+mj-lt"/>
              <a:buAutoNum type="arabicPeriod"/>
            </a:pPr>
            <a:endParaRPr lang="de-DE" dirty="0"/>
          </a:p>
          <a:p>
            <a:pPr marL="342900" indent="-342900">
              <a:buFont typeface="+mj-lt"/>
              <a:buAutoNum type="arabicPeriod"/>
            </a:pPr>
            <a:endParaRPr lang="de-DE" dirty="0"/>
          </a:p>
          <a:p>
            <a:pPr marL="342900" indent="-342900">
              <a:buFont typeface="+mj-lt"/>
              <a:buAutoNum type="arabicPeriod"/>
            </a:pPr>
            <a:endParaRPr lang="de-DE" dirty="0"/>
          </a:p>
          <a:p>
            <a:pPr marL="342900" indent="-342900">
              <a:buFont typeface="+mj-lt"/>
              <a:buAutoNum type="arabicPeriod"/>
            </a:pPr>
            <a:endParaRPr lang="de-DE" dirty="0"/>
          </a:p>
          <a:p>
            <a:pPr marL="342900" indent="-342900">
              <a:buFont typeface="+mj-lt"/>
              <a:buAutoNum type="arabicPeriod"/>
            </a:pPr>
            <a:endParaRPr lang="de-DE" dirty="0"/>
          </a:p>
        </p:txBody>
      </p:sp>
      <p:sp>
        <p:nvSpPr>
          <p:cNvPr id="5" name="Pfeil: nach rechts 4">
            <a:extLst>
              <a:ext uri="{FF2B5EF4-FFF2-40B4-BE49-F238E27FC236}">
                <a16:creationId xmlns:a16="http://schemas.microsoft.com/office/drawing/2014/main" id="{03542821-9DF5-D81E-3636-E429A618BB95}"/>
              </a:ext>
            </a:extLst>
          </p:cNvPr>
          <p:cNvSpPr/>
          <p:nvPr/>
        </p:nvSpPr>
        <p:spPr>
          <a:xfrm>
            <a:off x="961121" y="3429000"/>
            <a:ext cx="574003" cy="2736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0706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08730-5BF5-D7CA-4855-EF6A3B59EDB6}"/>
              </a:ext>
            </a:extLst>
          </p:cNvPr>
          <p:cNvSpPr>
            <a:spLocks noGrp="1"/>
          </p:cNvSpPr>
          <p:nvPr>
            <p:ph type="title"/>
          </p:nvPr>
        </p:nvSpPr>
        <p:spPr/>
        <p:txBody>
          <a:bodyPr/>
          <a:lstStyle/>
          <a:p>
            <a:r>
              <a:rPr lang="de-DE" dirty="0"/>
              <a:t>… und vielleicht persönlich</a:t>
            </a:r>
          </a:p>
        </p:txBody>
      </p:sp>
      <p:sp>
        <p:nvSpPr>
          <p:cNvPr id="3" name="Inhaltsplatzhalter 2">
            <a:extLst>
              <a:ext uri="{FF2B5EF4-FFF2-40B4-BE49-F238E27FC236}">
                <a16:creationId xmlns:a16="http://schemas.microsoft.com/office/drawing/2014/main" id="{69C57570-E85A-48EB-1D17-C2F92BF87C0A}"/>
              </a:ext>
            </a:extLst>
          </p:cNvPr>
          <p:cNvSpPr>
            <a:spLocks noGrp="1"/>
          </p:cNvSpPr>
          <p:nvPr>
            <p:ph idx="1"/>
          </p:nvPr>
        </p:nvSpPr>
        <p:spPr>
          <a:xfrm>
            <a:off x="838200" y="1825625"/>
            <a:ext cx="9106734" cy="4351338"/>
          </a:xfrm>
        </p:spPr>
        <p:txBody>
          <a:bodyPr>
            <a:normAutofit lnSpcReduction="10000"/>
          </a:bodyPr>
          <a:lstStyle/>
          <a:p>
            <a:pPr marL="0" indent="0">
              <a:buNone/>
            </a:pPr>
            <a:r>
              <a:rPr lang="de-DE" sz="1800" dirty="0"/>
              <a:t>Danke an alle Steuerzahlenden, die mir und meinen Kolleg/innen unsere Arbeit ermöglichen, die doch hoffentlich einen kleinen Beitrag zur Weiterentwicklung der theoretischen Physik liefert.</a:t>
            </a:r>
          </a:p>
          <a:p>
            <a:pPr marL="0" indent="0">
              <a:buNone/>
            </a:pPr>
            <a:r>
              <a:rPr lang="de-DE" sz="1800" dirty="0"/>
              <a:t>Und Dank an unser Universitätssystem (und somit an unser Land und an unseren Staat), das zu den letzten weltweit gehört, wo freie Forschung möglich ist – und zwar ebenso frei von konkreten Anwendungszwängen* wie auch von politischem Druck.</a:t>
            </a:r>
          </a:p>
          <a:p>
            <a:pPr marL="0" indent="0">
              <a:buNone/>
            </a:pPr>
            <a:endParaRPr lang="de-DE" sz="1800" dirty="0"/>
          </a:p>
          <a:p>
            <a:pPr marL="0" indent="0">
              <a:buNone/>
            </a:pPr>
            <a:endParaRPr lang="de-DE" sz="1800" dirty="0"/>
          </a:p>
          <a:p>
            <a:pPr marL="0" indent="0">
              <a:buNone/>
            </a:pPr>
            <a:endParaRPr lang="de-DE" sz="1800" dirty="0"/>
          </a:p>
          <a:p>
            <a:pPr marL="0" indent="0">
              <a:buNone/>
            </a:pPr>
            <a:endParaRPr lang="de-DE" sz="1100" dirty="0"/>
          </a:p>
          <a:p>
            <a:pPr marL="0" indent="0">
              <a:buNone/>
            </a:pPr>
            <a:endParaRPr lang="de-DE" sz="1100" dirty="0"/>
          </a:p>
          <a:p>
            <a:pPr marL="0" indent="0">
              <a:buNone/>
            </a:pPr>
            <a:endParaRPr lang="de-DE" sz="1100" dirty="0"/>
          </a:p>
          <a:p>
            <a:pPr marL="0" indent="0">
              <a:buNone/>
            </a:pPr>
            <a:r>
              <a:rPr lang="de-DE" sz="1100" dirty="0"/>
              <a:t>(*) </a:t>
            </a:r>
            <a:r>
              <a:rPr lang="de-DE" sz="1200" dirty="0"/>
              <a:t>Eine vielleicht ernüchternde Feststellung: </a:t>
            </a:r>
            <a:r>
              <a:rPr lang="en-US" sz="1200" dirty="0" err="1"/>
              <a:t>G.H.Hard</a:t>
            </a:r>
            <a:r>
              <a:rPr lang="en-US" sz="1200" dirty="0"/>
              <a:t> (1940)</a:t>
            </a:r>
            <a:r>
              <a:rPr lang="de-DE" sz="1200" dirty="0"/>
              <a:t> „</a:t>
            </a:r>
            <a:r>
              <a:rPr lang="en-US" sz="1200" dirty="0"/>
              <a:t>No one has yet found any war-like purpose to be served by the theory of numbers or relativity or quantum mechanics, and it seems very unlikely that anybody will do so for many years."  Ein </a:t>
            </a:r>
            <a:r>
              <a:rPr lang="en-US" sz="1200" dirty="0" err="1"/>
              <a:t>frommer</a:t>
            </a:r>
            <a:r>
              <a:rPr lang="en-US" sz="1200" dirty="0"/>
              <a:t> Wunsch; </a:t>
            </a:r>
            <a:r>
              <a:rPr lang="en-US" sz="1200" dirty="0" err="1"/>
              <a:t>leider</a:t>
            </a:r>
            <a:r>
              <a:rPr lang="en-US" sz="1200" dirty="0"/>
              <a:t> </a:t>
            </a:r>
            <a:r>
              <a:rPr lang="en-US" sz="1200" dirty="0" err="1"/>
              <a:t>nicht</a:t>
            </a:r>
            <a:r>
              <a:rPr lang="en-US" sz="1200" dirty="0"/>
              <a:t> </a:t>
            </a:r>
            <a:r>
              <a:rPr lang="en-US" sz="1200" dirty="0" err="1"/>
              <a:t>richtig</a:t>
            </a:r>
            <a:r>
              <a:rPr lang="en-US" sz="1200" dirty="0"/>
              <a:t>. </a:t>
            </a:r>
            <a:r>
              <a:rPr lang="en-US" sz="1200" dirty="0" err="1"/>
              <a:t>Ohne</a:t>
            </a:r>
            <a:r>
              <a:rPr lang="en-US" sz="1200" dirty="0"/>
              <a:t> </a:t>
            </a:r>
            <a:r>
              <a:rPr lang="en-US" sz="1200" dirty="0" err="1"/>
              <a:t>Zahlentheorie</a:t>
            </a:r>
            <a:r>
              <a:rPr lang="en-US" sz="1200" dirty="0"/>
              <a:t> </a:t>
            </a:r>
            <a:r>
              <a:rPr lang="en-US" sz="1200" dirty="0" err="1"/>
              <a:t>funktionierte</a:t>
            </a:r>
            <a:r>
              <a:rPr lang="en-US" sz="1200" dirty="0"/>
              <a:t> </a:t>
            </a:r>
            <a:r>
              <a:rPr lang="en-US" sz="1200" dirty="0" err="1"/>
              <a:t>nicht</a:t>
            </a:r>
            <a:r>
              <a:rPr lang="en-US" sz="1200" dirty="0"/>
              <a:t> </a:t>
            </a:r>
            <a:r>
              <a:rPr lang="en-US" sz="1200" dirty="0" err="1"/>
              <a:t>einmal</a:t>
            </a:r>
            <a:r>
              <a:rPr lang="en-US" sz="1200" dirty="0"/>
              <a:t> </a:t>
            </a:r>
            <a:r>
              <a:rPr lang="en-US" sz="1200" dirty="0" err="1"/>
              <a:t>Ihr</a:t>
            </a:r>
            <a:r>
              <a:rPr lang="en-US" sz="1200" dirty="0"/>
              <a:t> Mobil-Fon. </a:t>
            </a:r>
            <a:r>
              <a:rPr lang="en-US" sz="1200" dirty="0" err="1"/>
              <a:t>Ohne</a:t>
            </a:r>
            <a:r>
              <a:rPr lang="en-US" sz="1200" dirty="0"/>
              <a:t> </a:t>
            </a:r>
            <a:r>
              <a:rPr lang="en-US" sz="1200" dirty="0" err="1"/>
              <a:t>allgemeine</a:t>
            </a:r>
            <a:r>
              <a:rPr lang="en-US" sz="1200" dirty="0"/>
              <a:t> </a:t>
            </a:r>
            <a:r>
              <a:rPr lang="en-US" sz="1200" dirty="0" err="1"/>
              <a:t>Relativitätstheorie</a:t>
            </a:r>
            <a:r>
              <a:rPr lang="en-US" sz="1200" dirty="0"/>
              <a:t> </a:t>
            </a:r>
            <a:r>
              <a:rPr lang="en-US" sz="1200" dirty="0" err="1"/>
              <a:t>funktionierten</a:t>
            </a:r>
            <a:r>
              <a:rPr lang="en-US" sz="1200" dirty="0"/>
              <a:t> </a:t>
            </a:r>
            <a:r>
              <a:rPr lang="en-US" sz="1200" dirty="0" err="1"/>
              <a:t>unsere</a:t>
            </a:r>
            <a:r>
              <a:rPr lang="en-US" sz="1200" dirty="0"/>
              <a:t> GPS-Systeme </a:t>
            </a:r>
            <a:r>
              <a:rPr lang="en-US" sz="1200" dirty="0" err="1"/>
              <a:t>nicht</a:t>
            </a:r>
            <a:r>
              <a:rPr lang="en-US" sz="1200" dirty="0"/>
              <a:t> </a:t>
            </a:r>
            <a:r>
              <a:rPr lang="en-US" sz="1200" dirty="0" err="1"/>
              <a:t>mit</a:t>
            </a:r>
            <a:r>
              <a:rPr lang="en-US" sz="1200" dirty="0"/>
              <a:t> </a:t>
            </a:r>
            <a:r>
              <a:rPr lang="en-US" sz="1200" dirty="0" err="1"/>
              <a:t>militärisch</a:t>
            </a:r>
            <a:r>
              <a:rPr lang="en-US" sz="1200" dirty="0"/>
              <a:t> </a:t>
            </a:r>
            <a:r>
              <a:rPr lang="en-US" sz="1200" dirty="0" err="1"/>
              <a:t>relevanter</a:t>
            </a:r>
            <a:r>
              <a:rPr lang="en-US" sz="1200" dirty="0"/>
              <a:t> </a:t>
            </a:r>
            <a:r>
              <a:rPr lang="en-US" sz="1200" dirty="0" err="1"/>
              <a:t>Präzision</a:t>
            </a:r>
            <a:r>
              <a:rPr lang="en-US" sz="1200" dirty="0"/>
              <a:t>. </a:t>
            </a:r>
            <a:r>
              <a:rPr lang="en-US" sz="1200" dirty="0" err="1"/>
              <a:t>Ohne</a:t>
            </a:r>
            <a:r>
              <a:rPr lang="en-US" sz="1200" dirty="0"/>
              <a:t> </a:t>
            </a:r>
            <a:r>
              <a:rPr lang="en-US" sz="1200" dirty="0" err="1"/>
              <a:t>Quantentheorie</a:t>
            </a:r>
            <a:r>
              <a:rPr lang="en-US" sz="1200" dirty="0"/>
              <a:t> </a:t>
            </a:r>
            <a:r>
              <a:rPr lang="en-US" sz="1200" dirty="0" err="1"/>
              <a:t>hätte</a:t>
            </a:r>
            <a:r>
              <a:rPr lang="en-US" sz="1200" dirty="0"/>
              <a:t> es die </a:t>
            </a:r>
            <a:r>
              <a:rPr lang="en-US" sz="1200" dirty="0" err="1"/>
              <a:t>Atombombe</a:t>
            </a:r>
            <a:r>
              <a:rPr lang="en-US" sz="1200" dirty="0"/>
              <a:t> </a:t>
            </a:r>
            <a:r>
              <a:rPr lang="en-US" sz="1200" dirty="0" err="1"/>
              <a:t>nicht</a:t>
            </a:r>
            <a:r>
              <a:rPr lang="en-US" sz="1200" dirty="0"/>
              <a:t> </a:t>
            </a:r>
            <a:r>
              <a:rPr lang="en-US" sz="1200" dirty="0" err="1"/>
              <a:t>gegeben</a:t>
            </a:r>
            <a:r>
              <a:rPr lang="en-US" sz="1200" dirty="0"/>
              <a:t>. </a:t>
            </a:r>
          </a:p>
        </p:txBody>
      </p:sp>
    </p:spTree>
    <p:extLst>
      <p:ext uri="{BB962C8B-B14F-4D97-AF65-F5344CB8AC3E}">
        <p14:creationId xmlns:p14="http://schemas.microsoft.com/office/powerpoint/2010/main" val="371575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94F7D-D5A4-CA05-A972-98037C12CF87}"/>
              </a:ext>
            </a:extLst>
          </p:cNvPr>
          <p:cNvSpPr>
            <a:spLocks noGrp="1"/>
          </p:cNvSpPr>
          <p:nvPr>
            <p:ph type="title"/>
          </p:nvPr>
        </p:nvSpPr>
        <p:spPr/>
        <p:txBody>
          <a:bodyPr/>
          <a:lstStyle/>
          <a:p>
            <a:r>
              <a:rPr lang="de-DE" dirty="0"/>
              <a:t>Warum Quantenfeldtheorie? (I)</a:t>
            </a:r>
          </a:p>
        </p:txBody>
      </p:sp>
      <p:pic>
        <p:nvPicPr>
          <p:cNvPr id="5" name="Inhaltsplatzhalter 4" descr="Ein Bild, das Entwurf, Lineart, Zeichnung, Darstellung enthält.&#10;&#10;KI-generierte Inhalte können fehlerhaft sein.">
            <a:extLst>
              <a:ext uri="{FF2B5EF4-FFF2-40B4-BE49-F238E27FC236}">
                <a16:creationId xmlns:a16="http://schemas.microsoft.com/office/drawing/2014/main" id="{BB9BC248-5DEA-2EFB-4869-ABB3918945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793" y="2919169"/>
            <a:ext cx="9005468" cy="2868323"/>
          </a:xfrm>
        </p:spPr>
      </p:pic>
      <p:sp>
        <p:nvSpPr>
          <p:cNvPr id="6" name="Textfeld 5">
            <a:extLst>
              <a:ext uri="{FF2B5EF4-FFF2-40B4-BE49-F238E27FC236}">
                <a16:creationId xmlns:a16="http://schemas.microsoft.com/office/drawing/2014/main" id="{99E02F8D-3161-978E-B9D7-ABD060BCF49F}"/>
              </a:ext>
            </a:extLst>
          </p:cNvPr>
          <p:cNvSpPr txBox="1"/>
          <p:nvPr/>
        </p:nvSpPr>
        <p:spPr>
          <a:xfrm>
            <a:off x="822046" y="1516455"/>
            <a:ext cx="9403215" cy="1754326"/>
          </a:xfrm>
          <a:prstGeom prst="rect">
            <a:avLst/>
          </a:prstGeom>
          <a:noFill/>
        </p:spPr>
        <p:txBody>
          <a:bodyPr wrap="none" rtlCol="0">
            <a:spAutoFit/>
          </a:bodyPr>
          <a:lstStyle/>
          <a:p>
            <a:r>
              <a:rPr lang="de-DE" dirty="0"/>
              <a:t>Erinnerung: Quanten-Mechanik, Beispiel Wasserstoff-Atom (1 Kern und ein Elektron). </a:t>
            </a:r>
          </a:p>
          <a:p>
            <a:r>
              <a:rPr lang="de-DE" dirty="0"/>
              <a:t>Erweiterung des Atom-Modells von Sommerfeld (München) und Bohr (Kopenhagen):</a:t>
            </a:r>
          </a:p>
          <a:p>
            <a:r>
              <a:rPr lang="de-DE" dirty="0"/>
              <a:t> </a:t>
            </a:r>
          </a:p>
          <a:p>
            <a:r>
              <a:rPr lang="de-DE" b="1" dirty="0">
                <a:solidFill>
                  <a:schemeClr val="accent1"/>
                </a:solidFill>
              </a:rPr>
              <a:t>Aufenthaltswahrscheinlichkeiten</a:t>
            </a:r>
            <a:r>
              <a:rPr lang="de-DE" dirty="0">
                <a:solidFill>
                  <a:schemeClr val="accent1"/>
                </a:solidFill>
              </a:rPr>
              <a:t> für das Elektron beim Atom-Kern  </a:t>
            </a:r>
          </a:p>
          <a:p>
            <a:endParaRPr lang="de-DE" dirty="0"/>
          </a:p>
          <a:p>
            <a:r>
              <a:rPr lang="de-DE" dirty="0"/>
              <a:t>mit welcher Wahrscheinlichkeit findet man das Elektron in einer der „Wolken“ (sog. Orbitale)?</a:t>
            </a:r>
            <a:endParaRPr lang="de-DE" dirty="0">
              <a:solidFill>
                <a:schemeClr val="accent1"/>
              </a:solidFill>
            </a:endParaRPr>
          </a:p>
        </p:txBody>
      </p:sp>
      <p:sp>
        <p:nvSpPr>
          <p:cNvPr id="7" name="Textfeld 6">
            <a:extLst>
              <a:ext uri="{FF2B5EF4-FFF2-40B4-BE49-F238E27FC236}">
                <a16:creationId xmlns:a16="http://schemas.microsoft.com/office/drawing/2014/main" id="{70602E49-460B-7796-3EC2-2E92A5E94487}"/>
              </a:ext>
            </a:extLst>
          </p:cNvPr>
          <p:cNvSpPr txBox="1"/>
          <p:nvPr/>
        </p:nvSpPr>
        <p:spPr>
          <a:xfrm>
            <a:off x="967796" y="5986984"/>
            <a:ext cx="8906990" cy="369332"/>
          </a:xfrm>
          <a:prstGeom prst="rect">
            <a:avLst/>
          </a:prstGeom>
          <a:noFill/>
        </p:spPr>
        <p:txBody>
          <a:bodyPr wrap="none" rtlCol="0">
            <a:spAutoFit/>
          </a:bodyPr>
          <a:lstStyle/>
          <a:p>
            <a:r>
              <a:rPr lang="de-DE" dirty="0">
                <a:solidFill>
                  <a:schemeClr val="accent1"/>
                </a:solidFill>
              </a:rPr>
              <a:t>Zustände</a:t>
            </a:r>
            <a:r>
              <a:rPr lang="de-DE" dirty="0"/>
              <a:t> des Wasserstoffatoms (als System ‚Kern plus Elektron‘) verschiedener Energie.</a:t>
            </a:r>
          </a:p>
        </p:txBody>
      </p:sp>
      <p:sp>
        <p:nvSpPr>
          <p:cNvPr id="8" name="Textfeld 7">
            <a:extLst>
              <a:ext uri="{FF2B5EF4-FFF2-40B4-BE49-F238E27FC236}">
                <a16:creationId xmlns:a16="http://schemas.microsoft.com/office/drawing/2014/main" id="{EB0D8C30-671A-DEF9-E1A2-ACD1A4B3F38A}"/>
              </a:ext>
            </a:extLst>
          </p:cNvPr>
          <p:cNvSpPr txBox="1"/>
          <p:nvPr/>
        </p:nvSpPr>
        <p:spPr>
          <a:xfrm>
            <a:off x="10952777" y="5279492"/>
            <a:ext cx="439544" cy="369332"/>
          </a:xfrm>
          <a:prstGeom prst="rect">
            <a:avLst/>
          </a:prstGeom>
          <a:noFill/>
        </p:spPr>
        <p:txBody>
          <a:bodyPr wrap="none" rtlCol="0">
            <a:spAutoFit/>
          </a:bodyPr>
          <a:lstStyle/>
          <a:p>
            <a:r>
              <a:rPr lang="de-DE" dirty="0">
                <a:solidFill>
                  <a:schemeClr val="accent1"/>
                </a:solidFill>
              </a:rPr>
              <a:t>….</a:t>
            </a:r>
          </a:p>
        </p:txBody>
      </p:sp>
    </p:spTree>
    <p:extLst>
      <p:ext uri="{BB962C8B-B14F-4D97-AF65-F5344CB8AC3E}">
        <p14:creationId xmlns:p14="http://schemas.microsoft.com/office/powerpoint/2010/main" val="89336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A2BAA-C8CF-0B27-F268-F41F66764EB7}"/>
              </a:ext>
            </a:extLst>
          </p:cNvPr>
          <p:cNvSpPr>
            <a:spLocks noGrp="1"/>
          </p:cNvSpPr>
          <p:nvPr>
            <p:ph type="title"/>
          </p:nvPr>
        </p:nvSpPr>
        <p:spPr/>
        <p:txBody>
          <a:bodyPr/>
          <a:lstStyle/>
          <a:p>
            <a:r>
              <a:rPr lang="de-DE" dirty="0"/>
              <a:t>Warum Quantenfeldtheorie? (II)</a:t>
            </a:r>
          </a:p>
        </p:txBody>
      </p:sp>
      <p:pic>
        <p:nvPicPr>
          <p:cNvPr id="5" name="Inhaltsplatzhalter 4" descr="Ein Bild, das Text, Entwurf, Lineart, Cartoon enthält.&#10;&#10;KI-generierte Inhalte können fehlerhaft sein.">
            <a:extLst>
              <a:ext uri="{FF2B5EF4-FFF2-40B4-BE49-F238E27FC236}">
                <a16:creationId xmlns:a16="http://schemas.microsoft.com/office/drawing/2014/main" id="{053D1FAB-2A85-D9AB-F1E5-DF6FB53244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6037" y="1237077"/>
            <a:ext cx="7705099" cy="2846644"/>
          </a:xfrm>
        </p:spPr>
      </p:pic>
      <p:sp>
        <p:nvSpPr>
          <p:cNvPr id="6" name="Textfeld 5">
            <a:extLst>
              <a:ext uri="{FF2B5EF4-FFF2-40B4-BE49-F238E27FC236}">
                <a16:creationId xmlns:a16="http://schemas.microsoft.com/office/drawing/2014/main" id="{9A6DAF56-D155-D9B8-6EC7-6F46E9B3F603}"/>
              </a:ext>
            </a:extLst>
          </p:cNvPr>
          <p:cNvSpPr txBox="1"/>
          <p:nvPr/>
        </p:nvSpPr>
        <p:spPr>
          <a:xfrm>
            <a:off x="762829" y="4164859"/>
            <a:ext cx="11128944" cy="923330"/>
          </a:xfrm>
          <a:prstGeom prst="rect">
            <a:avLst/>
          </a:prstGeom>
          <a:noFill/>
        </p:spPr>
        <p:txBody>
          <a:bodyPr wrap="none" rtlCol="0">
            <a:spAutoFit/>
          </a:bodyPr>
          <a:lstStyle/>
          <a:p>
            <a:r>
              <a:rPr lang="de-DE" dirty="0"/>
              <a:t>Lichtteilchen?? Lichtquanten?? In der frühen Quantenmechanik gab es dafür </a:t>
            </a:r>
            <a:r>
              <a:rPr lang="de-DE" dirty="0">
                <a:solidFill>
                  <a:srgbClr val="FF0000"/>
                </a:solidFill>
              </a:rPr>
              <a:t>keinerlei theoretisches Konzept</a:t>
            </a:r>
            <a:r>
              <a:rPr lang="de-DE" dirty="0"/>
              <a:t>, </a:t>
            </a:r>
          </a:p>
          <a:p>
            <a:r>
              <a:rPr lang="de-DE" dirty="0"/>
              <a:t>obwohl die Licht-Quanten-Hypothese von Albert Einstein (1905) und die Quantisierung in der Strahlungsformel </a:t>
            </a:r>
          </a:p>
          <a:p>
            <a:r>
              <a:rPr lang="de-DE" dirty="0"/>
              <a:t>von Max Planck (1900) Strahlungs-Quanta postulierten – ohne sie im Rahmen einer Theorie herleiten zu können.</a:t>
            </a:r>
          </a:p>
        </p:txBody>
      </p:sp>
      <p:pic>
        <p:nvPicPr>
          <p:cNvPr id="8" name="Grafik 7" descr="Ein Bild, das Kleidung, Menschliches Gesicht, Person, Gentleman enthält.&#10;&#10;KI-generierte Inhalte können fehlerhaft sein.">
            <a:extLst>
              <a:ext uri="{FF2B5EF4-FFF2-40B4-BE49-F238E27FC236}">
                <a16:creationId xmlns:a16="http://schemas.microsoft.com/office/drawing/2014/main" id="{48E3D0D5-1533-525A-FD1E-24B431B85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519" y="5250465"/>
            <a:ext cx="2912991" cy="1490847"/>
          </a:xfrm>
          <a:prstGeom prst="rect">
            <a:avLst/>
          </a:prstGeom>
        </p:spPr>
      </p:pic>
      <p:sp>
        <p:nvSpPr>
          <p:cNvPr id="9" name="Textfeld 8">
            <a:extLst>
              <a:ext uri="{FF2B5EF4-FFF2-40B4-BE49-F238E27FC236}">
                <a16:creationId xmlns:a16="http://schemas.microsoft.com/office/drawing/2014/main" id="{1B03AEF6-F851-E391-53D2-FE901B01CD20}"/>
              </a:ext>
            </a:extLst>
          </p:cNvPr>
          <p:cNvSpPr txBox="1"/>
          <p:nvPr/>
        </p:nvSpPr>
        <p:spPr>
          <a:xfrm>
            <a:off x="5285510" y="6433535"/>
            <a:ext cx="4046236" cy="307777"/>
          </a:xfrm>
          <a:prstGeom prst="rect">
            <a:avLst/>
          </a:prstGeom>
          <a:noFill/>
        </p:spPr>
        <p:txBody>
          <a:bodyPr wrap="none" rtlCol="0">
            <a:spAutoFit/>
          </a:bodyPr>
          <a:lstStyle/>
          <a:p>
            <a:r>
              <a:rPr lang="de-DE" sz="1400" dirty="0"/>
              <a:t>https://www.mpg.de/19247213/physik-im-wandel</a:t>
            </a:r>
          </a:p>
        </p:txBody>
      </p:sp>
    </p:spTree>
    <p:extLst>
      <p:ext uri="{BB962C8B-B14F-4D97-AF65-F5344CB8AC3E}">
        <p14:creationId xmlns:p14="http://schemas.microsoft.com/office/powerpoint/2010/main" val="336796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2041FA-FF65-161D-FA82-9815D69AF6F4}"/>
              </a:ext>
            </a:extLst>
          </p:cNvPr>
          <p:cNvSpPr>
            <a:spLocks noGrp="1"/>
          </p:cNvSpPr>
          <p:nvPr>
            <p:ph type="title"/>
          </p:nvPr>
        </p:nvSpPr>
        <p:spPr>
          <a:xfrm>
            <a:off x="693476" y="1131186"/>
            <a:ext cx="7809777" cy="907926"/>
          </a:xfrm>
        </p:spPr>
        <p:txBody>
          <a:bodyPr anchor="b">
            <a:normAutofit/>
          </a:bodyPr>
          <a:lstStyle/>
          <a:p>
            <a:r>
              <a:rPr lang="de-DE" sz="4800" dirty="0"/>
              <a:t>Eine Anmerkung zur Emission</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8CDA293-F4CC-1543-C624-AF0B6D8C2112}"/>
              </a:ext>
            </a:extLst>
          </p:cNvPr>
          <p:cNvSpPr>
            <a:spLocks noGrp="1"/>
          </p:cNvSpPr>
          <p:nvPr>
            <p:ph idx="1"/>
          </p:nvPr>
        </p:nvSpPr>
        <p:spPr>
          <a:xfrm>
            <a:off x="640080" y="2706624"/>
            <a:ext cx="6894576" cy="3483864"/>
          </a:xfrm>
        </p:spPr>
        <p:txBody>
          <a:bodyPr>
            <a:normAutofit lnSpcReduction="10000"/>
          </a:bodyPr>
          <a:lstStyle/>
          <a:p>
            <a:pPr marL="0" indent="0">
              <a:buNone/>
            </a:pPr>
            <a:r>
              <a:rPr lang="de-DE" sz="2000" dirty="0"/>
              <a:t>Es ist philosophisch nicht leicht zu verstehen, wie diese Photonen überhaupt ausgesendet werden können. Woher kommen sie?? Waren sie schon im Atom vorhanden?? Und werden quasi aus der Gefangenschaft entlassen?</a:t>
            </a:r>
          </a:p>
          <a:p>
            <a:pPr marL="0" indent="0">
              <a:buNone/>
            </a:pPr>
            <a:r>
              <a:rPr lang="de-DE" sz="2000" dirty="0"/>
              <a:t>Die Antwort ist: </a:t>
            </a:r>
            <a:r>
              <a:rPr lang="de-DE" sz="2000" dirty="0">
                <a:solidFill>
                  <a:srgbClr val="FF0000"/>
                </a:solidFill>
              </a:rPr>
              <a:t>Nein!</a:t>
            </a:r>
          </a:p>
          <a:p>
            <a:pPr marL="0" indent="0">
              <a:buNone/>
            </a:pPr>
            <a:endParaRPr lang="de-DE" sz="2000" dirty="0"/>
          </a:p>
          <a:p>
            <a:pPr marL="0" indent="0">
              <a:buNone/>
            </a:pPr>
            <a:r>
              <a:rPr lang="de-DE" sz="2000" dirty="0"/>
              <a:t>Eine bildliche Erklärung von Richard Feynman (1918-1988):</a:t>
            </a:r>
          </a:p>
          <a:p>
            <a:pPr marL="0" indent="0">
              <a:buNone/>
            </a:pPr>
            <a:r>
              <a:rPr lang="de-DE" sz="2000" dirty="0"/>
              <a:t>Wir können ja auch sprechen, ohne einen </a:t>
            </a:r>
            <a:r>
              <a:rPr lang="de-DE" sz="2000" b="1" dirty="0">
                <a:solidFill>
                  <a:schemeClr val="accent3"/>
                </a:solidFill>
              </a:rPr>
              <a:t>Wort-Sack</a:t>
            </a:r>
            <a:r>
              <a:rPr lang="de-DE" sz="2000" dirty="0"/>
              <a:t> mit uns herum zu tragen. Wir </a:t>
            </a:r>
            <a:r>
              <a:rPr lang="de-DE" sz="2000" b="1" dirty="0"/>
              <a:t>erzeugen</a:t>
            </a:r>
            <a:r>
              <a:rPr lang="de-DE" sz="2000" dirty="0"/>
              <a:t> die Wörter, indem wir sprechen. </a:t>
            </a:r>
          </a:p>
          <a:p>
            <a:pPr marL="0" indent="0">
              <a:buNone/>
            </a:pPr>
            <a:r>
              <a:rPr lang="de-DE" sz="1500" dirty="0"/>
              <a:t>[frei zitiert aus seiner Autobiographie, „QED“]</a:t>
            </a:r>
          </a:p>
          <a:p>
            <a:pPr marL="0" indent="0">
              <a:buNone/>
            </a:pPr>
            <a:endParaRPr lang="de-DE" sz="1700" dirty="0"/>
          </a:p>
        </p:txBody>
      </p:sp>
      <p:pic>
        <p:nvPicPr>
          <p:cNvPr id="9" name="Grafik 8" descr="Ein Bild, das Zeichnung, Kinderkunst, Clipart, Lineart enthält.&#10;&#10;KI-generierte Inhalte können fehlerhaft sein.">
            <a:extLst>
              <a:ext uri="{FF2B5EF4-FFF2-40B4-BE49-F238E27FC236}">
                <a16:creationId xmlns:a16="http://schemas.microsoft.com/office/drawing/2014/main" id="{E97567EE-6513-F479-1527-13A1142BE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760" y="3879993"/>
            <a:ext cx="2152827" cy="2674320"/>
          </a:xfrm>
          <a:prstGeom prst="rect">
            <a:avLst/>
          </a:prstGeom>
        </p:spPr>
      </p:pic>
      <p:pic>
        <p:nvPicPr>
          <p:cNvPr id="6" name="Grafik 5" descr="Ein Bild, das Menschliches Gesicht, Person, Porträt, Kleidung enthält.&#10;&#10;KI-generierte Inhalte können fehlerhaft sein.">
            <a:extLst>
              <a:ext uri="{FF2B5EF4-FFF2-40B4-BE49-F238E27FC236}">
                <a16:creationId xmlns:a16="http://schemas.microsoft.com/office/drawing/2014/main" id="{13FE2CB7-B072-24C3-4189-D027FDF1ACAE}"/>
              </a:ext>
            </a:extLst>
          </p:cNvPr>
          <p:cNvPicPr>
            <a:picLocks noChangeAspect="1"/>
          </p:cNvPicPr>
          <p:nvPr/>
        </p:nvPicPr>
        <p:blipFill>
          <a:blip r:embed="rId3">
            <a:extLst>
              <a:ext uri="{28A0092B-C50C-407E-A947-70E740481C1C}">
                <a14:useLocalDpi xmlns:a14="http://schemas.microsoft.com/office/drawing/2010/main" val="0"/>
              </a:ext>
            </a:extLst>
          </a:blip>
          <a:srcRect l="26877" r="27414" b="2304"/>
          <a:stretch/>
        </p:blipFill>
        <p:spPr>
          <a:xfrm>
            <a:off x="8878285" y="970265"/>
            <a:ext cx="1874258" cy="2633939"/>
          </a:xfrm>
          <a:prstGeom prst="rect">
            <a:avLst/>
          </a:prstGeom>
        </p:spPr>
      </p:pic>
    </p:spTree>
    <p:extLst>
      <p:ext uri="{BB962C8B-B14F-4D97-AF65-F5344CB8AC3E}">
        <p14:creationId xmlns:p14="http://schemas.microsoft.com/office/powerpoint/2010/main" val="4828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33D0-E1C9-B7D6-17C3-DA12D40083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837762-D9AD-D45C-D2D7-181297D622DB}"/>
              </a:ext>
            </a:extLst>
          </p:cNvPr>
          <p:cNvSpPr>
            <a:spLocks noGrp="1"/>
          </p:cNvSpPr>
          <p:nvPr>
            <p:ph type="title"/>
          </p:nvPr>
        </p:nvSpPr>
        <p:spPr/>
        <p:txBody>
          <a:bodyPr/>
          <a:lstStyle/>
          <a:p>
            <a:r>
              <a:rPr lang="de-DE" dirty="0"/>
              <a:t>Frühe Quantenfeldtheorie</a:t>
            </a:r>
          </a:p>
        </p:txBody>
      </p:sp>
      <p:sp>
        <p:nvSpPr>
          <p:cNvPr id="3" name="Inhaltsplatzhalter 2">
            <a:extLst>
              <a:ext uri="{FF2B5EF4-FFF2-40B4-BE49-F238E27FC236}">
                <a16:creationId xmlns:a16="http://schemas.microsoft.com/office/drawing/2014/main" id="{079E85F7-C712-CF0D-B1AB-4D296CDCE6AF}"/>
              </a:ext>
            </a:extLst>
          </p:cNvPr>
          <p:cNvSpPr>
            <a:spLocks noGrp="1"/>
          </p:cNvSpPr>
          <p:nvPr>
            <p:ph idx="1"/>
          </p:nvPr>
        </p:nvSpPr>
        <p:spPr>
          <a:xfrm>
            <a:off x="733418" y="1637786"/>
            <a:ext cx="10515600" cy="4741303"/>
          </a:xfrm>
        </p:spPr>
        <p:txBody>
          <a:bodyPr>
            <a:normAutofit fontScale="92500" lnSpcReduction="10000"/>
          </a:bodyPr>
          <a:lstStyle/>
          <a:p>
            <a:pPr marL="0" indent="0">
              <a:buNone/>
            </a:pPr>
            <a:r>
              <a:rPr lang="de-DE" sz="2000" b="1" dirty="0"/>
              <a:t>Drei-Männer-Arbeit</a:t>
            </a:r>
            <a:r>
              <a:rPr lang="de-DE" sz="2000" dirty="0"/>
              <a:t> 1925 (Göttingen)</a:t>
            </a:r>
          </a:p>
          <a:p>
            <a:pPr marL="0" indent="0">
              <a:buNone/>
            </a:pPr>
            <a:r>
              <a:rPr lang="de-DE" sz="2000" dirty="0">
                <a:solidFill>
                  <a:schemeClr val="accent3"/>
                </a:solidFill>
              </a:rPr>
              <a:t>Max Born </a:t>
            </a:r>
            <a:r>
              <a:rPr lang="de-DE" sz="2000" dirty="0"/>
              <a:t>(1882-1970), </a:t>
            </a:r>
            <a:r>
              <a:rPr lang="de-DE" sz="2000" dirty="0">
                <a:solidFill>
                  <a:schemeClr val="accent3"/>
                </a:solidFill>
              </a:rPr>
              <a:t>Werner Heisenberg </a:t>
            </a:r>
            <a:r>
              <a:rPr lang="de-DE" sz="2000" dirty="0"/>
              <a:t>(1901-1976) und </a:t>
            </a:r>
            <a:r>
              <a:rPr lang="de-DE" sz="2000" dirty="0">
                <a:solidFill>
                  <a:schemeClr val="accent3"/>
                </a:solidFill>
              </a:rPr>
              <a:t>Pascual Jordan</a:t>
            </a:r>
            <a:r>
              <a:rPr lang="de-DE" sz="2000" dirty="0"/>
              <a:t> (1902-1980)</a:t>
            </a:r>
          </a:p>
          <a:p>
            <a:pPr marL="0" indent="0">
              <a:lnSpc>
                <a:spcPct val="120000"/>
              </a:lnSpc>
              <a:buNone/>
            </a:pPr>
            <a:r>
              <a:rPr lang="de-DE" sz="2000" dirty="0"/>
              <a:t>Jordan: Nicht nur Teilchen, sondern auch </a:t>
            </a:r>
            <a:r>
              <a:rPr lang="de-DE" sz="2000" dirty="0">
                <a:solidFill>
                  <a:srgbClr val="FF0000"/>
                </a:solidFill>
              </a:rPr>
              <a:t>Feldgrößen</a:t>
            </a:r>
            <a:r>
              <a:rPr lang="de-DE" sz="2000" dirty="0"/>
              <a:t> müssten Heisenbergs ‚kinematischer Umdeutung‘ unterworfen werden! </a:t>
            </a:r>
          </a:p>
          <a:p>
            <a:pPr marL="0" indent="0">
              <a:buNone/>
            </a:pPr>
            <a:r>
              <a:rPr lang="de-DE" sz="2000" dirty="0"/>
              <a:t>1927/28 Ausarbeitung</a:t>
            </a:r>
          </a:p>
          <a:p>
            <a:pPr marL="0" indent="0">
              <a:buNone/>
            </a:pPr>
            <a:r>
              <a:rPr lang="de-DE" sz="2000" dirty="0"/>
              <a:t>    …. mit Oskar Klein, Eugene Wigner, Wolfgang Pauli</a:t>
            </a:r>
          </a:p>
          <a:p>
            <a:pPr marL="0" indent="0">
              <a:buNone/>
            </a:pPr>
            <a:r>
              <a:rPr lang="de-DE" sz="2000" b="1" dirty="0"/>
              <a:t>	</a:t>
            </a:r>
            <a:endParaRPr lang="de-DE" sz="2000" dirty="0"/>
          </a:p>
          <a:p>
            <a:pPr marL="0" indent="0">
              <a:buNone/>
            </a:pPr>
            <a:r>
              <a:rPr lang="de-DE" sz="2000" dirty="0"/>
              <a:t>       Teilchen als Felder (z.B. Doppelspalt-Experiment)</a:t>
            </a:r>
          </a:p>
          <a:p>
            <a:pPr marL="0" indent="0">
              <a:buNone/>
            </a:pPr>
            <a:r>
              <a:rPr lang="de-DE" sz="2000" dirty="0"/>
              <a:t>       Felder als Teilchen „</a:t>
            </a:r>
            <a:r>
              <a:rPr lang="de-DE" sz="2000" dirty="0" err="1"/>
              <a:t>ge</a:t>
            </a:r>
            <a:r>
              <a:rPr lang="de-DE" sz="2000" dirty="0"/>
              <a:t>-quantelt“ (z.B. das elektromagnetische Feld als </a:t>
            </a:r>
            <a:r>
              <a:rPr lang="de-DE" sz="2000" dirty="0">
                <a:solidFill>
                  <a:srgbClr val="FF0000"/>
                </a:solidFill>
              </a:rPr>
              <a:t>Lichtquanten!</a:t>
            </a:r>
            <a:r>
              <a:rPr lang="de-DE" sz="2000" dirty="0"/>
              <a:t>)</a:t>
            </a:r>
          </a:p>
          <a:p>
            <a:pPr marL="0" indent="0">
              <a:buNone/>
            </a:pPr>
            <a:r>
              <a:rPr lang="de-DE" sz="2000" dirty="0"/>
              <a:t>                        </a:t>
            </a:r>
            <a:r>
              <a:rPr lang="de-DE" sz="2000" b="1" dirty="0"/>
              <a:t>je nachdem, welcher Messung man ein System unterwirft!</a:t>
            </a:r>
          </a:p>
          <a:p>
            <a:pPr marL="0" indent="0">
              <a:buNone/>
            </a:pPr>
            <a:endParaRPr lang="de-DE" sz="2000" b="1" dirty="0"/>
          </a:p>
          <a:p>
            <a:pPr marL="0" indent="0">
              <a:buNone/>
            </a:pPr>
            <a:r>
              <a:rPr lang="de-DE" sz="2000" dirty="0"/>
              <a:t>Vergleichsweise wenig Rezeption Jordans in der Zeit (2 Gründe nenne ich explizit).</a:t>
            </a:r>
          </a:p>
          <a:p>
            <a:pPr marL="0" indent="0">
              <a:buNone/>
            </a:pPr>
            <a:r>
              <a:rPr lang="de-DE" sz="2000" dirty="0"/>
              <a:t>Nach dem Krieg wenig Rezeption aus vielerlei Gründen, u.a. Jordans </a:t>
            </a:r>
            <a:r>
              <a:rPr lang="de-DE" sz="2000" dirty="0">
                <a:solidFill>
                  <a:srgbClr val="FF0000"/>
                </a:solidFill>
              </a:rPr>
              <a:t>SA</a:t>
            </a:r>
            <a:r>
              <a:rPr lang="de-DE" sz="2000" dirty="0"/>
              <a:t>-Mitgliedschaft.</a:t>
            </a:r>
          </a:p>
        </p:txBody>
      </p:sp>
      <p:pic>
        <p:nvPicPr>
          <p:cNvPr id="5" name="Grafik 4" descr="Ein Bild, das Menschliches Gesicht, Person, Porträt, Kleidung enthält.&#10;&#10;KI-generierte Inhalte können fehlerhaft sein.">
            <a:extLst>
              <a:ext uri="{FF2B5EF4-FFF2-40B4-BE49-F238E27FC236}">
                <a16:creationId xmlns:a16="http://schemas.microsoft.com/office/drawing/2014/main" id="{6633D884-067F-1011-D3D0-0CF0A86B32E9}"/>
              </a:ext>
            </a:extLst>
          </p:cNvPr>
          <p:cNvPicPr>
            <a:picLocks noChangeAspect="1"/>
          </p:cNvPicPr>
          <p:nvPr/>
        </p:nvPicPr>
        <p:blipFill>
          <a:blip r:embed="rId3">
            <a:extLst>
              <a:ext uri="{28A0092B-C50C-407E-A947-70E740481C1C}">
                <a14:useLocalDpi xmlns:a14="http://schemas.microsoft.com/office/drawing/2010/main" val="0"/>
              </a:ext>
            </a:extLst>
          </a:blip>
          <a:srcRect l="14438" b="29841"/>
          <a:stretch/>
        </p:blipFill>
        <p:spPr>
          <a:xfrm>
            <a:off x="9594159" y="436853"/>
            <a:ext cx="1153310" cy="1501298"/>
          </a:xfrm>
          <a:prstGeom prst="rect">
            <a:avLst/>
          </a:prstGeom>
        </p:spPr>
      </p:pic>
      <p:pic>
        <p:nvPicPr>
          <p:cNvPr id="7" name="Grafik 6" descr="Ein Bild, das Kleidung, Person, Gebäude, Mantel enthält.&#10;&#10;KI-generierte Inhalte können fehlerhaft sein.">
            <a:extLst>
              <a:ext uri="{FF2B5EF4-FFF2-40B4-BE49-F238E27FC236}">
                <a16:creationId xmlns:a16="http://schemas.microsoft.com/office/drawing/2014/main" id="{48D361D9-BF35-D79D-6207-6B299E186488}"/>
              </a:ext>
            </a:extLst>
          </p:cNvPr>
          <p:cNvPicPr>
            <a:picLocks noChangeAspect="1"/>
          </p:cNvPicPr>
          <p:nvPr/>
        </p:nvPicPr>
        <p:blipFill>
          <a:blip r:embed="rId4">
            <a:extLst>
              <a:ext uri="{28A0092B-C50C-407E-A947-70E740481C1C}">
                <a14:useLocalDpi xmlns:a14="http://schemas.microsoft.com/office/drawing/2010/main" val="0"/>
              </a:ext>
            </a:extLst>
          </a:blip>
          <a:srcRect l="38666" r="44896" b="77550"/>
          <a:stretch/>
        </p:blipFill>
        <p:spPr>
          <a:xfrm>
            <a:off x="7640781" y="436852"/>
            <a:ext cx="1316182" cy="1539610"/>
          </a:xfrm>
          <a:prstGeom prst="rect">
            <a:avLst/>
          </a:prstGeom>
        </p:spPr>
      </p:pic>
      <p:pic>
        <p:nvPicPr>
          <p:cNvPr id="9" name="Grafik 8" descr="Ein Bild, das Menschliches Gesicht, Person, Krawatte, Kleidung enthält.&#10;&#10;KI-generierte Inhalte können fehlerhaft sein.">
            <a:extLst>
              <a:ext uri="{FF2B5EF4-FFF2-40B4-BE49-F238E27FC236}">
                <a16:creationId xmlns:a16="http://schemas.microsoft.com/office/drawing/2014/main" id="{A576FCB9-5C07-A481-82A3-C9F7C59126E2}"/>
              </a:ext>
            </a:extLst>
          </p:cNvPr>
          <p:cNvPicPr>
            <a:picLocks noChangeAspect="1"/>
          </p:cNvPicPr>
          <p:nvPr/>
        </p:nvPicPr>
        <p:blipFill>
          <a:blip r:embed="rId5">
            <a:extLst>
              <a:ext uri="{28A0092B-C50C-407E-A947-70E740481C1C}">
                <a14:useLocalDpi xmlns:a14="http://schemas.microsoft.com/office/drawing/2010/main" val="0"/>
              </a:ext>
            </a:extLst>
          </a:blip>
          <a:srcRect l="9729" r="17136" b="32722"/>
          <a:stretch/>
        </p:blipFill>
        <p:spPr>
          <a:xfrm>
            <a:off x="10284988" y="2056340"/>
            <a:ext cx="1768849" cy="2266813"/>
          </a:xfrm>
          <a:prstGeom prst="rect">
            <a:avLst/>
          </a:prstGeom>
        </p:spPr>
      </p:pic>
      <p:sp>
        <p:nvSpPr>
          <p:cNvPr id="18" name="Ellipse 17">
            <a:extLst>
              <a:ext uri="{FF2B5EF4-FFF2-40B4-BE49-F238E27FC236}">
                <a16:creationId xmlns:a16="http://schemas.microsoft.com/office/drawing/2014/main" id="{4AEAB142-4F82-C24D-CE73-765115FE6F06}"/>
              </a:ext>
            </a:extLst>
          </p:cNvPr>
          <p:cNvSpPr/>
          <p:nvPr/>
        </p:nvSpPr>
        <p:spPr>
          <a:xfrm>
            <a:off x="6727847" y="2891620"/>
            <a:ext cx="3457367" cy="13642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b="1" dirty="0"/>
              <a:t>Welle-Teilchen-Dualismus</a:t>
            </a:r>
            <a:r>
              <a:rPr lang="de-DE" sz="1800" dirty="0"/>
              <a:t> ein nur </a:t>
            </a:r>
            <a:r>
              <a:rPr lang="de-DE" sz="1800" b="1" dirty="0">
                <a:solidFill>
                  <a:srgbClr val="FF0000"/>
                </a:solidFill>
              </a:rPr>
              <a:t>scheinbarer Widerspruch!</a:t>
            </a:r>
            <a:endParaRPr lang="de-DE" b="1" dirty="0">
              <a:solidFill>
                <a:srgbClr val="FF0000"/>
              </a:solidFill>
            </a:endParaRPr>
          </a:p>
        </p:txBody>
      </p:sp>
      <p:sp>
        <p:nvSpPr>
          <p:cNvPr id="19" name="Textfeld 18">
            <a:extLst>
              <a:ext uri="{FF2B5EF4-FFF2-40B4-BE49-F238E27FC236}">
                <a16:creationId xmlns:a16="http://schemas.microsoft.com/office/drawing/2014/main" id="{D0DE2082-21EB-AB65-0846-FC0CF603738C}"/>
              </a:ext>
            </a:extLst>
          </p:cNvPr>
          <p:cNvSpPr txBox="1"/>
          <p:nvPr/>
        </p:nvSpPr>
        <p:spPr>
          <a:xfrm>
            <a:off x="6734523" y="4257891"/>
            <a:ext cx="45719" cy="369332"/>
          </a:xfrm>
          <a:prstGeom prst="rect">
            <a:avLst/>
          </a:prstGeom>
          <a:noFill/>
        </p:spPr>
        <p:txBody>
          <a:bodyPr wrap="square" rtlCol="0">
            <a:spAutoFit/>
          </a:bodyPr>
          <a:lstStyle/>
          <a:p>
            <a:r>
              <a:rPr lang="de-DE" dirty="0"/>
              <a:t> </a:t>
            </a:r>
          </a:p>
        </p:txBody>
      </p:sp>
      <p:cxnSp>
        <p:nvCxnSpPr>
          <p:cNvPr id="29" name="Verbinder: gekrümmt 28">
            <a:extLst>
              <a:ext uri="{FF2B5EF4-FFF2-40B4-BE49-F238E27FC236}">
                <a16:creationId xmlns:a16="http://schemas.microsoft.com/office/drawing/2014/main" id="{E5AFB572-E7BE-0014-2C44-046AE4E033D9}"/>
              </a:ext>
            </a:extLst>
          </p:cNvPr>
          <p:cNvCxnSpPr>
            <a:cxnSpLocks/>
          </p:cNvCxnSpPr>
          <p:nvPr/>
        </p:nvCxnSpPr>
        <p:spPr>
          <a:xfrm>
            <a:off x="8456531" y="2282663"/>
            <a:ext cx="1802103" cy="140163"/>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Legende: mit Pfeil in vier Richtungen 30">
            <a:extLst>
              <a:ext uri="{FF2B5EF4-FFF2-40B4-BE49-F238E27FC236}">
                <a16:creationId xmlns:a16="http://schemas.microsoft.com/office/drawing/2014/main" id="{9D37E9DF-A5E1-AB3C-7E3F-CE69C50BF85E}"/>
              </a:ext>
            </a:extLst>
          </p:cNvPr>
          <p:cNvSpPr/>
          <p:nvPr/>
        </p:nvSpPr>
        <p:spPr>
          <a:xfrm>
            <a:off x="807497" y="4153993"/>
            <a:ext cx="284480" cy="290217"/>
          </a:xfrm>
          <a:prstGeom prst="quad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Legende: mit Pfeil in vier Richtungen 31">
            <a:extLst>
              <a:ext uri="{FF2B5EF4-FFF2-40B4-BE49-F238E27FC236}">
                <a16:creationId xmlns:a16="http://schemas.microsoft.com/office/drawing/2014/main" id="{7391FEBA-88FC-C50B-94DC-D097AA48F738}"/>
              </a:ext>
            </a:extLst>
          </p:cNvPr>
          <p:cNvSpPr/>
          <p:nvPr/>
        </p:nvSpPr>
        <p:spPr>
          <a:xfrm>
            <a:off x="807497" y="4554276"/>
            <a:ext cx="284480" cy="290217"/>
          </a:xfrm>
          <a:prstGeom prst="quad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93C2B4C-5347-A9C9-A5A8-D7E4803E3298}"/>
              </a:ext>
            </a:extLst>
          </p:cNvPr>
          <p:cNvSpPr txBox="1"/>
          <p:nvPr/>
        </p:nvSpPr>
        <p:spPr>
          <a:xfrm>
            <a:off x="949737" y="6421147"/>
            <a:ext cx="5213415" cy="400110"/>
          </a:xfrm>
          <a:prstGeom prst="rect">
            <a:avLst/>
          </a:prstGeom>
          <a:noFill/>
        </p:spPr>
        <p:txBody>
          <a:bodyPr wrap="none" rtlCol="0">
            <a:spAutoFit/>
          </a:bodyPr>
          <a:lstStyle/>
          <a:p>
            <a:r>
              <a:rPr lang="de-DE" sz="2000" dirty="0"/>
              <a:t>Jordan – „Der </a:t>
            </a:r>
            <a:r>
              <a:rPr lang="de-DE" sz="2000" dirty="0">
                <a:solidFill>
                  <a:srgbClr val="FF0000"/>
                </a:solidFill>
              </a:rPr>
              <a:t>unbesungene Held</a:t>
            </a:r>
            <a:r>
              <a:rPr lang="de-DE" sz="2000" dirty="0"/>
              <a:t>“ [Schweber]</a:t>
            </a:r>
          </a:p>
        </p:txBody>
      </p:sp>
      <p:pic>
        <p:nvPicPr>
          <p:cNvPr id="6" name="Grafik 5" descr="Ein Bild, das Person, Menschliches Gesicht, Kleidung, Lächeln enthält.&#10;&#10;KI-generierte Inhalte können fehlerhaft sein.">
            <a:extLst>
              <a:ext uri="{FF2B5EF4-FFF2-40B4-BE49-F238E27FC236}">
                <a16:creationId xmlns:a16="http://schemas.microsoft.com/office/drawing/2014/main" id="{5D943800-C30E-ACEA-0879-06C283AC3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4988" y="4627223"/>
            <a:ext cx="1718562" cy="1197265"/>
          </a:xfrm>
          <a:prstGeom prst="rect">
            <a:avLst/>
          </a:prstGeom>
        </p:spPr>
      </p:pic>
      <p:sp>
        <p:nvSpPr>
          <p:cNvPr id="8" name="Textfeld 7">
            <a:extLst>
              <a:ext uri="{FF2B5EF4-FFF2-40B4-BE49-F238E27FC236}">
                <a16:creationId xmlns:a16="http://schemas.microsoft.com/office/drawing/2014/main" id="{1DD6A4F6-70BB-8739-0DB0-D44E52F2D2FA}"/>
              </a:ext>
            </a:extLst>
          </p:cNvPr>
          <p:cNvSpPr txBox="1"/>
          <p:nvPr/>
        </p:nvSpPr>
        <p:spPr>
          <a:xfrm>
            <a:off x="10235759" y="5846120"/>
            <a:ext cx="2026517" cy="369332"/>
          </a:xfrm>
          <a:prstGeom prst="rect">
            <a:avLst/>
          </a:prstGeom>
          <a:noFill/>
        </p:spPr>
        <p:txBody>
          <a:bodyPr wrap="none" rtlCol="0">
            <a:spAutoFit/>
          </a:bodyPr>
          <a:lstStyle/>
          <a:p>
            <a:r>
              <a:rPr lang="de-DE" sz="900" dirty="0"/>
              <a:t>Jordan und Pauli, 1955, </a:t>
            </a:r>
          </a:p>
          <a:p>
            <a:r>
              <a:rPr lang="de-DE" sz="900" dirty="0"/>
              <a:t>Quelle: Physik Journal 1 (2002) Nr. 11</a:t>
            </a:r>
          </a:p>
        </p:txBody>
      </p:sp>
    </p:spTree>
    <p:extLst>
      <p:ext uri="{BB962C8B-B14F-4D97-AF65-F5344CB8AC3E}">
        <p14:creationId xmlns:p14="http://schemas.microsoft.com/office/powerpoint/2010/main" val="59180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627A36-68E8-840D-D9D5-905C2EFCED8A}"/>
              </a:ext>
            </a:extLst>
          </p:cNvPr>
          <p:cNvSpPr>
            <a:spLocks noGrp="1"/>
          </p:cNvSpPr>
          <p:nvPr>
            <p:ph type="title"/>
          </p:nvPr>
        </p:nvSpPr>
        <p:spPr/>
        <p:txBody>
          <a:bodyPr>
            <a:normAutofit/>
          </a:bodyPr>
          <a:lstStyle/>
          <a:p>
            <a:r>
              <a:rPr lang="de-DE" sz="4000" dirty="0"/>
              <a:t>Relativistische Quanten-Mechanik gibt es nicht!</a:t>
            </a:r>
          </a:p>
        </p:txBody>
      </p:sp>
      <p:sp>
        <p:nvSpPr>
          <p:cNvPr id="3" name="Inhaltsplatzhalter 2">
            <a:extLst>
              <a:ext uri="{FF2B5EF4-FFF2-40B4-BE49-F238E27FC236}">
                <a16:creationId xmlns:a16="http://schemas.microsoft.com/office/drawing/2014/main" id="{AED58210-0F3F-E2CF-6AAB-0990587ADAF5}"/>
              </a:ext>
            </a:extLst>
          </p:cNvPr>
          <p:cNvSpPr>
            <a:spLocks noGrp="1"/>
          </p:cNvSpPr>
          <p:nvPr>
            <p:ph idx="1"/>
          </p:nvPr>
        </p:nvSpPr>
        <p:spPr>
          <a:xfrm>
            <a:off x="838200" y="5262806"/>
            <a:ext cx="10515600" cy="914157"/>
          </a:xfrm>
        </p:spPr>
        <p:txBody>
          <a:bodyPr>
            <a:normAutofit/>
          </a:bodyPr>
          <a:lstStyle/>
          <a:p>
            <a:pPr marL="0" indent="0">
              <a:buNone/>
            </a:pPr>
            <a:r>
              <a:rPr lang="de-DE" dirty="0"/>
              <a:t> </a:t>
            </a:r>
          </a:p>
          <a:p>
            <a:endParaRPr lang="de-DE" dirty="0"/>
          </a:p>
        </p:txBody>
      </p:sp>
      <p:pic>
        <p:nvPicPr>
          <p:cNvPr id="23" name="Grafik 22" descr="Ein Bild, das Menschliches Gesicht, Porträt, Person, Kleidung enthält.&#10;&#10;KI-generierte Inhalte können fehlerhaft sein.">
            <a:extLst>
              <a:ext uri="{FF2B5EF4-FFF2-40B4-BE49-F238E27FC236}">
                <a16:creationId xmlns:a16="http://schemas.microsoft.com/office/drawing/2014/main" id="{F8DD8615-66F3-412B-7208-1F9AE83E5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0478" y="1330036"/>
            <a:ext cx="1646613" cy="2494868"/>
          </a:xfrm>
          <a:prstGeom prst="rect">
            <a:avLst/>
          </a:prstGeom>
        </p:spPr>
      </p:pic>
      <p:pic>
        <p:nvPicPr>
          <p:cNvPr id="25" name="Grafik 24" descr="Ein Bild, das Handschrift, Reihe, Schrift, Text enthält.&#10;&#10;KI-generierte Inhalte können fehlerhaft sein.">
            <a:extLst>
              <a:ext uri="{FF2B5EF4-FFF2-40B4-BE49-F238E27FC236}">
                <a16:creationId xmlns:a16="http://schemas.microsoft.com/office/drawing/2014/main" id="{ED60B8B8-DA40-5459-4E0F-C565DF0FD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213" y="2465808"/>
            <a:ext cx="4335420" cy="1325563"/>
          </a:xfrm>
          <a:prstGeom prst="rect">
            <a:avLst/>
          </a:prstGeom>
        </p:spPr>
      </p:pic>
      <p:sp>
        <p:nvSpPr>
          <p:cNvPr id="26" name="Wolke 25">
            <a:extLst>
              <a:ext uri="{FF2B5EF4-FFF2-40B4-BE49-F238E27FC236}">
                <a16:creationId xmlns:a16="http://schemas.microsoft.com/office/drawing/2014/main" id="{0D3ED607-EB2C-26D4-07D5-0E936FF255AC}"/>
              </a:ext>
            </a:extLst>
          </p:cNvPr>
          <p:cNvSpPr/>
          <p:nvPr/>
        </p:nvSpPr>
        <p:spPr>
          <a:xfrm>
            <a:off x="1341565" y="2516269"/>
            <a:ext cx="3677623" cy="1300892"/>
          </a:xfrm>
          <a:prstGeom prst="cloud">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dirty="0">
                <a:solidFill>
                  <a:srgbClr val="FF0000"/>
                </a:solidFill>
              </a:rPr>
              <a:t>??? Es kommen mehr Teilchen zurück, als ich rein steckte????</a:t>
            </a:r>
          </a:p>
        </p:txBody>
      </p:sp>
      <p:sp>
        <p:nvSpPr>
          <p:cNvPr id="27" name="Rechteck 26">
            <a:extLst>
              <a:ext uri="{FF2B5EF4-FFF2-40B4-BE49-F238E27FC236}">
                <a16:creationId xmlns:a16="http://schemas.microsoft.com/office/drawing/2014/main" id="{896D0680-7D6E-FA5A-E562-C17F0F1862E0}"/>
              </a:ext>
            </a:extLst>
          </p:cNvPr>
          <p:cNvSpPr/>
          <p:nvPr/>
        </p:nvSpPr>
        <p:spPr>
          <a:xfrm>
            <a:off x="1061238" y="1595194"/>
            <a:ext cx="8463206" cy="5302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29" name="Textfeld 28">
            <a:extLst>
              <a:ext uri="{FF2B5EF4-FFF2-40B4-BE49-F238E27FC236}">
                <a16:creationId xmlns:a16="http://schemas.microsoft.com/office/drawing/2014/main" id="{CBD20524-FA96-D650-0311-B3C6EB7B35EB}"/>
              </a:ext>
            </a:extLst>
          </p:cNvPr>
          <p:cNvSpPr txBox="1"/>
          <p:nvPr/>
        </p:nvSpPr>
        <p:spPr>
          <a:xfrm>
            <a:off x="484908" y="1386763"/>
            <a:ext cx="8191879" cy="1200329"/>
          </a:xfrm>
          <a:prstGeom prst="rect">
            <a:avLst/>
          </a:prstGeom>
          <a:noFill/>
        </p:spPr>
        <p:txBody>
          <a:bodyPr wrap="square" rtlCol="0">
            <a:spAutoFit/>
          </a:bodyPr>
          <a:lstStyle/>
          <a:p>
            <a:r>
              <a:rPr lang="de-DE" dirty="0"/>
              <a:t>Versuch, das Photon, das sich mit Lichtgeschwindigkeit bewegt (d.h. </a:t>
            </a:r>
            <a:r>
              <a:rPr lang="de-DE" dirty="0">
                <a:solidFill>
                  <a:schemeClr val="accent3"/>
                </a:solidFill>
              </a:rPr>
              <a:t>relativistisch, nach den Gesetzen der Speziellen Relativitätstheorie Einsteins</a:t>
            </a:r>
            <a:r>
              <a:rPr lang="de-DE" dirty="0"/>
              <a:t>), in die Quantenmechanik von Heisenberg und Schrödinger „einzubauen“, </a:t>
            </a:r>
            <a:r>
              <a:rPr lang="de-DE" dirty="0">
                <a:solidFill>
                  <a:srgbClr val="FF0000"/>
                </a:solidFill>
              </a:rPr>
              <a:t>scheiterte</a:t>
            </a:r>
            <a:r>
              <a:rPr lang="de-DE" dirty="0"/>
              <a:t>. </a:t>
            </a:r>
          </a:p>
          <a:p>
            <a:endParaRPr lang="de-DE" dirty="0"/>
          </a:p>
        </p:txBody>
      </p:sp>
      <p:sp>
        <p:nvSpPr>
          <p:cNvPr id="30" name="Textfeld 29">
            <a:extLst>
              <a:ext uri="{FF2B5EF4-FFF2-40B4-BE49-F238E27FC236}">
                <a16:creationId xmlns:a16="http://schemas.microsoft.com/office/drawing/2014/main" id="{AE8880C5-34AE-A1CA-9A10-A04F0F86EA7A}"/>
              </a:ext>
            </a:extLst>
          </p:cNvPr>
          <p:cNvSpPr txBox="1"/>
          <p:nvPr/>
        </p:nvSpPr>
        <p:spPr>
          <a:xfrm>
            <a:off x="626718" y="4550512"/>
            <a:ext cx="11565282" cy="923330"/>
          </a:xfrm>
          <a:prstGeom prst="rect">
            <a:avLst/>
          </a:prstGeom>
          <a:noFill/>
        </p:spPr>
        <p:txBody>
          <a:bodyPr wrap="none" rtlCol="0">
            <a:spAutoFit/>
          </a:bodyPr>
          <a:lstStyle/>
          <a:p>
            <a:r>
              <a:rPr lang="de-DE" dirty="0"/>
              <a:t>Paul Dirac (1902-1984): Ihn kann man ebenfalls nicht genug feiern, wenn es um die Feier der Quantentheorie geht.</a:t>
            </a:r>
          </a:p>
          <a:p>
            <a:r>
              <a:rPr lang="de-DE" dirty="0"/>
              <a:t>Großartige Beiträge, nicht nur zur (relativistischen) Quantentheorie, sondern auch fundamentale Überlegungen </a:t>
            </a:r>
          </a:p>
          <a:p>
            <a:r>
              <a:rPr lang="de-DE" dirty="0"/>
              <a:t>zu Symmetrien und Quantisierung.</a:t>
            </a:r>
          </a:p>
        </p:txBody>
      </p:sp>
      <p:sp>
        <p:nvSpPr>
          <p:cNvPr id="31" name="Textfeld 30">
            <a:extLst>
              <a:ext uri="{FF2B5EF4-FFF2-40B4-BE49-F238E27FC236}">
                <a16:creationId xmlns:a16="http://schemas.microsoft.com/office/drawing/2014/main" id="{1B0C89BD-41F8-E6E0-E1EF-C394FEA250FC}"/>
              </a:ext>
            </a:extLst>
          </p:cNvPr>
          <p:cNvSpPr txBox="1"/>
          <p:nvPr/>
        </p:nvSpPr>
        <p:spPr>
          <a:xfrm>
            <a:off x="5033213" y="4067347"/>
            <a:ext cx="4605748" cy="246221"/>
          </a:xfrm>
          <a:prstGeom prst="rect">
            <a:avLst/>
          </a:prstGeom>
          <a:noFill/>
        </p:spPr>
        <p:txBody>
          <a:bodyPr wrap="none" rtlCol="0">
            <a:spAutoFit/>
          </a:bodyPr>
          <a:lstStyle/>
          <a:p>
            <a:r>
              <a:rPr lang="de-DE" sz="1000" dirty="0"/>
              <a:t>Arbeiten dazu („Klein-Paradoxon“) übrigens auch von Friedrich Hund (Göttingen)</a:t>
            </a:r>
          </a:p>
        </p:txBody>
      </p:sp>
      <p:sp>
        <p:nvSpPr>
          <p:cNvPr id="32" name="Textfeld 31">
            <a:extLst>
              <a:ext uri="{FF2B5EF4-FFF2-40B4-BE49-F238E27FC236}">
                <a16:creationId xmlns:a16="http://schemas.microsoft.com/office/drawing/2014/main" id="{01B64982-AB1E-A4C1-B424-649857F30A61}"/>
              </a:ext>
            </a:extLst>
          </p:cNvPr>
          <p:cNvSpPr txBox="1"/>
          <p:nvPr/>
        </p:nvSpPr>
        <p:spPr>
          <a:xfrm>
            <a:off x="734190" y="5773401"/>
            <a:ext cx="7666842" cy="923330"/>
          </a:xfrm>
          <a:prstGeom prst="rect">
            <a:avLst/>
          </a:prstGeom>
          <a:noFill/>
        </p:spPr>
        <p:txBody>
          <a:bodyPr wrap="none" rtlCol="0">
            <a:spAutoFit/>
          </a:bodyPr>
          <a:lstStyle/>
          <a:p>
            <a:r>
              <a:rPr lang="de-DE" dirty="0"/>
              <a:t>KEINE Teilchenzahl-Erhaltung in einer relativistischen Quantentheorie.</a:t>
            </a:r>
          </a:p>
          <a:p>
            <a:r>
              <a:rPr lang="de-DE" dirty="0">
                <a:solidFill>
                  <a:srgbClr val="FF0000"/>
                </a:solidFill>
              </a:rPr>
              <a:t>Dennoch</a:t>
            </a:r>
            <a:r>
              <a:rPr lang="de-DE" dirty="0"/>
              <a:t> </a:t>
            </a:r>
            <a:r>
              <a:rPr lang="de-DE" dirty="0">
                <a:solidFill>
                  <a:schemeClr val="accent3"/>
                </a:solidFill>
              </a:rPr>
              <a:t>Festhalten am Teilchenbegriff (!) </a:t>
            </a:r>
            <a:r>
              <a:rPr lang="de-DE" dirty="0"/>
              <a:t>in der weiteren Entwicklung.</a:t>
            </a:r>
          </a:p>
          <a:p>
            <a:r>
              <a:rPr lang="de-DE" dirty="0"/>
              <a:t>Aufsetzen einer Quanten-Feld-Theorie, die auf dem Teilchen- Begriff basiert.</a:t>
            </a:r>
          </a:p>
        </p:txBody>
      </p:sp>
      <p:sp>
        <p:nvSpPr>
          <p:cNvPr id="4" name="Textfeld 3">
            <a:extLst>
              <a:ext uri="{FF2B5EF4-FFF2-40B4-BE49-F238E27FC236}">
                <a16:creationId xmlns:a16="http://schemas.microsoft.com/office/drawing/2014/main" id="{3B7E3047-DFD9-FDC3-B128-490D97C3CF86}"/>
              </a:ext>
            </a:extLst>
          </p:cNvPr>
          <p:cNvSpPr txBox="1"/>
          <p:nvPr/>
        </p:nvSpPr>
        <p:spPr>
          <a:xfrm>
            <a:off x="5359484" y="2485482"/>
            <a:ext cx="2209345" cy="338554"/>
          </a:xfrm>
          <a:prstGeom prst="rect">
            <a:avLst/>
          </a:prstGeom>
          <a:noFill/>
        </p:spPr>
        <p:txBody>
          <a:bodyPr wrap="square" rtlCol="0">
            <a:spAutoFit/>
          </a:bodyPr>
          <a:lstStyle/>
          <a:p>
            <a:r>
              <a:rPr lang="de-DE" sz="1600" dirty="0"/>
              <a:t>Streuung an der Stufe:</a:t>
            </a:r>
          </a:p>
        </p:txBody>
      </p:sp>
      <p:sp>
        <p:nvSpPr>
          <p:cNvPr id="5" name="Textfeld 4">
            <a:extLst>
              <a:ext uri="{FF2B5EF4-FFF2-40B4-BE49-F238E27FC236}">
                <a16:creationId xmlns:a16="http://schemas.microsoft.com/office/drawing/2014/main" id="{8A24E113-A9B9-B5DC-67E7-F3ED3DF25A74}"/>
              </a:ext>
            </a:extLst>
          </p:cNvPr>
          <p:cNvSpPr txBox="1"/>
          <p:nvPr/>
        </p:nvSpPr>
        <p:spPr>
          <a:xfrm>
            <a:off x="5227783" y="2791742"/>
            <a:ext cx="821496" cy="261610"/>
          </a:xfrm>
          <a:prstGeom prst="rect">
            <a:avLst/>
          </a:prstGeom>
          <a:noFill/>
        </p:spPr>
        <p:txBody>
          <a:bodyPr wrap="square" rtlCol="0">
            <a:spAutoFit/>
          </a:bodyPr>
          <a:lstStyle/>
          <a:p>
            <a:r>
              <a:rPr lang="de-DE" sz="1100" dirty="0"/>
              <a:t>Hinein (in)</a:t>
            </a:r>
          </a:p>
        </p:txBody>
      </p:sp>
      <p:sp>
        <p:nvSpPr>
          <p:cNvPr id="6" name="Textfeld 5">
            <a:extLst>
              <a:ext uri="{FF2B5EF4-FFF2-40B4-BE49-F238E27FC236}">
                <a16:creationId xmlns:a16="http://schemas.microsoft.com/office/drawing/2014/main" id="{FBF531C5-2F64-6FA4-A831-4E3BB46A4766}"/>
              </a:ext>
            </a:extLst>
          </p:cNvPr>
          <p:cNvSpPr txBox="1"/>
          <p:nvPr/>
        </p:nvSpPr>
        <p:spPr>
          <a:xfrm>
            <a:off x="5033213" y="3283031"/>
            <a:ext cx="941283" cy="261610"/>
          </a:xfrm>
          <a:prstGeom prst="rect">
            <a:avLst/>
          </a:prstGeom>
          <a:noFill/>
        </p:spPr>
        <p:txBody>
          <a:bodyPr wrap="none" rtlCol="0">
            <a:spAutoFit/>
          </a:bodyPr>
          <a:lstStyle/>
          <a:p>
            <a:r>
              <a:rPr lang="de-DE" sz="1100" dirty="0"/>
              <a:t>Heraus (out)</a:t>
            </a:r>
          </a:p>
        </p:txBody>
      </p:sp>
      <p:sp>
        <p:nvSpPr>
          <p:cNvPr id="7" name="Textfeld 6">
            <a:extLst>
              <a:ext uri="{FF2B5EF4-FFF2-40B4-BE49-F238E27FC236}">
                <a16:creationId xmlns:a16="http://schemas.microsoft.com/office/drawing/2014/main" id="{1183C2EB-551B-4DFA-FD01-934BF5CEA14B}"/>
              </a:ext>
            </a:extLst>
          </p:cNvPr>
          <p:cNvSpPr txBox="1"/>
          <p:nvPr/>
        </p:nvSpPr>
        <p:spPr>
          <a:xfrm>
            <a:off x="7898330" y="3320529"/>
            <a:ext cx="1023037" cy="261610"/>
          </a:xfrm>
          <a:prstGeom prst="rect">
            <a:avLst/>
          </a:prstGeom>
          <a:noFill/>
        </p:spPr>
        <p:txBody>
          <a:bodyPr wrap="none" rtlCol="0">
            <a:spAutoFit/>
          </a:bodyPr>
          <a:lstStyle/>
          <a:p>
            <a:r>
              <a:rPr lang="de-DE" sz="1100" dirty="0"/>
              <a:t>Durchlaufend</a:t>
            </a:r>
          </a:p>
        </p:txBody>
      </p:sp>
    </p:spTree>
    <p:extLst>
      <p:ext uri="{BB962C8B-B14F-4D97-AF65-F5344CB8AC3E}">
        <p14:creationId xmlns:p14="http://schemas.microsoft.com/office/powerpoint/2010/main" val="416381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9A4D7-8EBA-9601-B328-8D17FF503A56}"/>
              </a:ext>
            </a:extLst>
          </p:cNvPr>
          <p:cNvSpPr>
            <a:spLocks noGrp="1"/>
          </p:cNvSpPr>
          <p:nvPr>
            <p:ph type="title"/>
          </p:nvPr>
        </p:nvSpPr>
        <p:spPr/>
        <p:txBody>
          <a:bodyPr/>
          <a:lstStyle/>
          <a:p>
            <a:r>
              <a:rPr lang="de-DE" dirty="0"/>
              <a:t>Intuition: Die Streu („S-“)-Matrix</a:t>
            </a:r>
          </a:p>
        </p:txBody>
      </p:sp>
      <p:pic>
        <p:nvPicPr>
          <p:cNvPr id="5" name="Inhaltsplatzhalter 4" descr="Ein Bild, das Kinderkunst, Diagramm, Reihe, Schrift enthält.&#10;&#10;KI-generierte Inhalte können fehlerhaft sein.">
            <a:extLst>
              <a:ext uri="{FF2B5EF4-FFF2-40B4-BE49-F238E27FC236}">
                <a16:creationId xmlns:a16="http://schemas.microsoft.com/office/drawing/2014/main" id="{BAAAA84E-B2B4-0DBB-3B1A-CB30A4875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306" y="1306080"/>
            <a:ext cx="8866514" cy="4351338"/>
          </a:xfrm>
        </p:spPr>
      </p:pic>
      <p:sp>
        <p:nvSpPr>
          <p:cNvPr id="6" name="Textfeld 5">
            <a:extLst>
              <a:ext uri="{FF2B5EF4-FFF2-40B4-BE49-F238E27FC236}">
                <a16:creationId xmlns:a16="http://schemas.microsoft.com/office/drawing/2014/main" id="{CCFE43CB-B8B5-3367-C794-2191D164F7C8}"/>
              </a:ext>
            </a:extLst>
          </p:cNvPr>
          <p:cNvSpPr txBox="1"/>
          <p:nvPr/>
        </p:nvSpPr>
        <p:spPr>
          <a:xfrm>
            <a:off x="6927273" y="5721927"/>
            <a:ext cx="3294300" cy="369332"/>
          </a:xfrm>
          <a:prstGeom prst="rect">
            <a:avLst/>
          </a:prstGeom>
          <a:noFill/>
        </p:spPr>
        <p:txBody>
          <a:bodyPr wrap="none" rtlCol="0">
            <a:spAutoFit/>
          </a:bodyPr>
          <a:lstStyle/>
          <a:p>
            <a:r>
              <a:rPr lang="de-DE" dirty="0"/>
              <a:t>Out-Zustände = </a:t>
            </a:r>
            <a:r>
              <a:rPr lang="de-DE" b="1" dirty="0">
                <a:solidFill>
                  <a:srgbClr val="FF0000"/>
                </a:solidFill>
              </a:rPr>
              <a:t>S</a:t>
            </a:r>
            <a:r>
              <a:rPr lang="de-DE" dirty="0"/>
              <a:t> (In-Zustände)</a:t>
            </a:r>
          </a:p>
        </p:txBody>
      </p:sp>
      <p:sp>
        <p:nvSpPr>
          <p:cNvPr id="7" name="Textfeld 6">
            <a:extLst>
              <a:ext uri="{FF2B5EF4-FFF2-40B4-BE49-F238E27FC236}">
                <a16:creationId xmlns:a16="http://schemas.microsoft.com/office/drawing/2014/main" id="{0294D076-C43D-BFA0-F3D4-4B1F2465E7A2}"/>
              </a:ext>
            </a:extLst>
          </p:cNvPr>
          <p:cNvSpPr txBox="1"/>
          <p:nvPr/>
        </p:nvSpPr>
        <p:spPr>
          <a:xfrm>
            <a:off x="894377" y="6440847"/>
            <a:ext cx="8443209" cy="369332"/>
          </a:xfrm>
          <a:prstGeom prst="rect">
            <a:avLst/>
          </a:prstGeom>
          <a:noFill/>
        </p:spPr>
        <p:txBody>
          <a:bodyPr wrap="none" rtlCol="0">
            <a:spAutoFit/>
          </a:bodyPr>
          <a:lstStyle/>
          <a:p>
            <a:r>
              <a:rPr lang="de-DE" dirty="0"/>
              <a:t>Anspruch der Physik: Eine QFT liefert Rechenmethoden, die S-Matrix zu berechnen. </a:t>
            </a:r>
          </a:p>
        </p:txBody>
      </p:sp>
    </p:spTree>
    <p:extLst>
      <p:ext uri="{BB962C8B-B14F-4D97-AF65-F5344CB8AC3E}">
        <p14:creationId xmlns:p14="http://schemas.microsoft.com/office/powerpoint/2010/main" val="160315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38FAE-399D-C9D8-F59C-E7DE07EFF491}"/>
              </a:ext>
            </a:extLst>
          </p:cNvPr>
          <p:cNvSpPr>
            <a:spLocks noGrp="1"/>
          </p:cNvSpPr>
          <p:nvPr>
            <p:ph type="title"/>
          </p:nvPr>
        </p:nvSpPr>
        <p:spPr/>
        <p:txBody>
          <a:bodyPr/>
          <a:lstStyle/>
          <a:p>
            <a:r>
              <a:rPr lang="de-DE" dirty="0"/>
              <a:t>Konventionelle Quantenfeldtheorie</a:t>
            </a:r>
          </a:p>
        </p:txBody>
      </p:sp>
      <p:sp>
        <p:nvSpPr>
          <p:cNvPr id="3" name="Inhaltsplatzhalter 2">
            <a:extLst>
              <a:ext uri="{FF2B5EF4-FFF2-40B4-BE49-F238E27FC236}">
                <a16:creationId xmlns:a16="http://schemas.microsoft.com/office/drawing/2014/main" id="{9F9A8F55-212F-B5B0-BD85-6A9769D52ECF}"/>
              </a:ext>
            </a:extLst>
          </p:cNvPr>
          <p:cNvSpPr>
            <a:spLocks noGrp="1"/>
          </p:cNvSpPr>
          <p:nvPr>
            <p:ph idx="1"/>
          </p:nvPr>
        </p:nvSpPr>
        <p:spPr/>
        <p:txBody>
          <a:bodyPr>
            <a:normAutofit/>
          </a:bodyPr>
          <a:lstStyle/>
          <a:p>
            <a:r>
              <a:rPr lang="de-DE" dirty="0"/>
              <a:t>Sehr gut etabliertes „Rechenarsenal“. </a:t>
            </a:r>
            <a:r>
              <a:rPr lang="de-DE" dirty="0">
                <a:solidFill>
                  <a:schemeClr val="accent3"/>
                </a:solidFill>
              </a:rPr>
              <a:t>Feynman Regeln</a:t>
            </a:r>
            <a:r>
              <a:rPr lang="de-DE" dirty="0"/>
              <a:t>.</a:t>
            </a:r>
          </a:p>
          <a:p>
            <a:r>
              <a:rPr lang="de-DE" dirty="0"/>
              <a:t>Rechenregeln, wie man das, „</a:t>
            </a:r>
            <a:r>
              <a:rPr lang="de-DE" dirty="0" err="1"/>
              <a:t>something</a:t>
            </a:r>
            <a:r>
              <a:rPr lang="de-DE" dirty="0"/>
              <a:t> </a:t>
            </a:r>
            <a:r>
              <a:rPr lang="de-DE" dirty="0" err="1"/>
              <a:t>happens</a:t>
            </a:r>
            <a:r>
              <a:rPr lang="de-DE" dirty="0"/>
              <a:t>“ ausrechnen kann. Basierend auf der Idee, dass „Teilchen reingehen und Teilchen rauskommen“. Basierend auf den alten Ideen von Jordan, Dirac, Pauli u.a.</a:t>
            </a:r>
          </a:p>
          <a:p>
            <a:pPr marL="0" indent="0">
              <a:buNone/>
            </a:pPr>
            <a:endParaRPr lang="de-DE" dirty="0"/>
          </a:p>
        </p:txBody>
      </p:sp>
      <p:pic>
        <p:nvPicPr>
          <p:cNvPr id="7" name="Inhaltsplatzhalter 6" descr="Ein Bild, das Diagramm, Reihe, Schrift enthält.&#10;&#10;KI-generierte Inhalte können fehlerhaft sein.">
            <a:extLst>
              <a:ext uri="{FF2B5EF4-FFF2-40B4-BE49-F238E27FC236}">
                <a16:creationId xmlns:a16="http://schemas.microsoft.com/office/drawing/2014/main" id="{AEE62C22-1A9F-B731-63A1-A53D5160A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50" y="4249209"/>
            <a:ext cx="10515600" cy="2243666"/>
          </a:xfrm>
          <a:prstGeom prst="rect">
            <a:avLst/>
          </a:prstGeom>
        </p:spPr>
      </p:pic>
    </p:spTree>
    <p:extLst>
      <p:ext uri="{BB962C8B-B14F-4D97-AF65-F5344CB8AC3E}">
        <p14:creationId xmlns:p14="http://schemas.microsoft.com/office/powerpoint/2010/main" val="39743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32170-5988-4596-A3A2-15DCE9EF2D57}"/>
              </a:ext>
            </a:extLst>
          </p:cNvPr>
          <p:cNvSpPr>
            <a:spLocks noGrp="1"/>
          </p:cNvSpPr>
          <p:nvPr>
            <p:ph type="ctrTitle"/>
          </p:nvPr>
        </p:nvSpPr>
        <p:spPr>
          <a:xfrm>
            <a:off x="1524000" y="1122363"/>
            <a:ext cx="9144000" cy="693088"/>
          </a:xfrm>
        </p:spPr>
        <p:txBody>
          <a:bodyPr>
            <a:normAutofit fontScale="90000"/>
          </a:bodyPr>
          <a:lstStyle/>
          <a:p>
            <a:r>
              <a:rPr lang="de-DE" sz="4000" dirty="0" err="1"/>
              <a:t>Koventionelle</a:t>
            </a:r>
            <a:r>
              <a:rPr lang="de-DE" sz="4000" dirty="0"/>
              <a:t> Quantenfeldtheorie –  </a:t>
            </a:r>
            <a:br>
              <a:rPr lang="de-DE" sz="4000" dirty="0"/>
            </a:br>
            <a:r>
              <a:rPr lang="de-DE" sz="4000" dirty="0"/>
              <a:t> „</a:t>
            </a:r>
            <a:r>
              <a:rPr lang="de-DE" sz="2700" b="1" dirty="0" err="1"/>
              <a:t>Taming</a:t>
            </a:r>
            <a:r>
              <a:rPr lang="de-DE" sz="2700" b="1" dirty="0"/>
              <a:t> </a:t>
            </a:r>
            <a:r>
              <a:rPr lang="de-DE" sz="2700" b="1" dirty="0" err="1"/>
              <a:t>of</a:t>
            </a:r>
            <a:r>
              <a:rPr lang="de-DE" sz="2700" b="1" dirty="0"/>
              <a:t> </a:t>
            </a:r>
            <a:r>
              <a:rPr lang="de-DE" sz="2700" b="1" dirty="0" err="1"/>
              <a:t>the</a:t>
            </a:r>
            <a:r>
              <a:rPr lang="de-DE" sz="2700" b="1" dirty="0"/>
              <a:t> </a:t>
            </a:r>
            <a:r>
              <a:rPr lang="de-DE" sz="2700" b="1" dirty="0" err="1"/>
              <a:t>infinities</a:t>
            </a:r>
            <a:r>
              <a:rPr lang="de-DE" sz="2700" b="1" dirty="0"/>
              <a:t>“</a:t>
            </a:r>
            <a:endParaRPr lang="de-DE" sz="2700" dirty="0"/>
          </a:p>
        </p:txBody>
      </p:sp>
      <p:sp>
        <p:nvSpPr>
          <p:cNvPr id="3" name="Untertitel 2">
            <a:extLst>
              <a:ext uri="{FF2B5EF4-FFF2-40B4-BE49-F238E27FC236}">
                <a16:creationId xmlns:a16="http://schemas.microsoft.com/office/drawing/2014/main" id="{C89E08B0-5664-B7EE-812A-938B8B684F26}"/>
              </a:ext>
            </a:extLst>
          </p:cNvPr>
          <p:cNvSpPr>
            <a:spLocks noGrp="1"/>
          </p:cNvSpPr>
          <p:nvPr>
            <p:ph type="subTitle" idx="1"/>
          </p:nvPr>
        </p:nvSpPr>
        <p:spPr>
          <a:xfrm>
            <a:off x="1524000" y="2071255"/>
            <a:ext cx="9144000" cy="4169358"/>
          </a:xfrm>
        </p:spPr>
        <p:txBody>
          <a:bodyPr>
            <a:normAutofit fontScale="55000" lnSpcReduction="20000"/>
          </a:bodyPr>
          <a:lstStyle/>
          <a:p>
            <a:pPr marL="0" indent="0" algn="l">
              <a:buNone/>
            </a:pPr>
            <a:r>
              <a:rPr lang="de-DE" dirty="0"/>
              <a:t>Zwei Probleme: </a:t>
            </a:r>
          </a:p>
          <a:p>
            <a:pPr marL="0" indent="0" algn="l">
              <a:buNone/>
            </a:pPr>
            <a:endParaRPr lang="de-DE" dirty="0"/>
          </a:p>
          <a:p>
            <a:pPr marL="457200" indent="-457200" algn="l">
              <a:buAutoNum type="arabicPeriod"/>
            </a:pPr>
            <a:r>
              <a:rPr lang="de-DE" dirty="0"/>
              <a:t>Die meisten Ausdrücke, die zu Feynman Graphen gehören, sind undefiniert, ergeben keinerlei Sinn. Physik: „</a:t>
            </a:r>
            <a:r>
              <a:rPr lang="de-DE" dirty="0" err="1"/>
              <a:t>Renormierung</a:t>
            </a:r>
            <a:r>
              <a:rPr lang="de-DE" dirty="0"/>
              <a:t>“ = Umweg über undefinierte Größen, am Ende steht etwas </a:t>
            </a:r>
            <a:r>
              <a:rPr lang="de-DE" dirty="0">
                <a:solidFill>
                  <a:schemeClr val="accent1"/>
                </a:solidFill>
              </a:rPr>
              <a:t>Wohldefiniertes </a:t>
            </a:r>
            <a:r>
              <a:rPr lang="de-DE" dirty="0"/>
              <a:t>da.</a:t>
            </a:r>
          </a:p>
          <a:p>
            <a:pPr marL="457200" indent="-457200" algn="l">
              <a:buFont typeface="Arial" panose="020B0604020202020204" pitchFamily="34" charset="0"/>
              <a:buAutoNum type="arabicPeriod"/>
            </a:pPr>
            <a:r>
              <a:rPr lang="de-DE" dirty="0"/>
              <a:t>Die Summe über alle Feynman Graphen ist jedoch </a:t>
            </a:r>
            <a:r>
              <a:rPr lang="de-DE" dirty="0">
                <a:solidFill>
                  <a:srgbClr val="FF0000"/>
                </a:solidFill>
              </a:rPr>
              <a:t>undefiniert.</a:t>
            </a:r>
          </a:p>
          <a:p>
            <a:pPr lvl="1" algn="l"/>
            <a:endParaRPr lang="de-DE" dirty="0"/>
          </a:p>
          <a:p>
            <a:pPr lvl="1" algn="l"/>
            <a:r>
              <a:rPr lang="de-DE" dirty="0"/>
              <a:t>Punkt 1: Das können </a:t>
            </a:r>
            <a:r>
              <a:rPr lang="de-DE" b="1" dirty="0"/>
              <a:t>wir</a:t>
            </a:r>
            <a:r>
              <a:rPr lang="de-DE" dirty="0"/>
              <a:t> im Rahmen einer schönen </a:t>
            </a:r>
            <a:r>
              <a:rPr lang="de-DE" b="1" dirty="0">
                <a:solidFill>
                  <a:schemeClr val="accent3"/>
                </a:solidFill>
              </a:rPr>
              <a:t>mathematischen Theorie</a:t>
            </a:r>
            <a:r>
              <a:rPr lang="de-DE" b="1" dirty="0"/>
              <a:t> </a:t>
            </a:r>
            <a:r>
              <a:rPr lang="de-DE" dirty="0"/>
              <a:t>inzwischen sehr gut verstehen, ohne den Umweg über undefinierte Größen gehen zu müssen.</a:t>
            </a:r>
          </a:p>
          <a:p>
            <a:pPr lvl="1" algn="l"/>
            <a:endParaRPr lang="de-DE" dirty="0"/>
          </a:p>
          <a:p>
            <a:pPr lvl="1" algn="l"/>
            <a:r>
              <a:rPr lang="de-DE" dirty="0"/>
              <a:t>Punkt 2:  Verstehen wir alle nicht….</a:t>
            </a:r>
          </a:p>
          <a:p>
            <a:pPr marL="457200" indent="-457200" algn="l">
              <a:buFont typeface="+mj-lt"/>
              <a:buAutoNum type="arabicPeriod"/>
            </a:pPr>
            <a:r>
              <a:rPr lang="de-DE" dirty="0"/>
              <a:t>Gibt es Symmetrien der Theorie, ist fundamental unklar, wie man vorgeht – auch wenn es Rezepte gibt, was man in den Feynman-Graphen rechnen muss. Problem: Symmetrien der klassischen Theorie (von der wir eben leider immer ausgehen!) sind nicht automatisch auch Quanten-Symmetrien. Beispiel Symmetrie im Vortrag.</a:t>
            </a:r>
          </a:p>
          <a:p>
            <a:pPr lvl="1" algn="l"/>
            <a:endParaRPr lang="de-DE" dirty="0"/>
          </a:p>
          <a:p>
            <a:r>
              <a:rPr lang="de-DE" dirty="0">
                <a:solidFill>
                  <a:srgbClr val="FF0000"/>
                </a:solidFill>
              </a:rPr>
              <a:t>Dennoch: Fantastisch genaue</a:t>
            </a:r>
            <a:r>
              <a:rPr lang="de-DE" dirty="0"/>
              <a:t> Vorhersagen (daher in meinem Titel „Pragmatismus“)</a:t>
            </a:r>
          </a:p>
          <a:p>
            <a:r>
              <a:rPr lang="de-DE" dirty="0"/>
              <a:t> -&gt; Vortrag Ariane Frey. AUCH VORHERSAGE neuer Teilchen!</a:t>
            </a:r>
          </a:p>
          <a:p>
            <a:pPr lvl="1" algn="l"/>
            <a:endParaRPr lang="de-DE" dirty="0"/>
          </a:p>
          <a:p>
            <a:r>
              <a:rPr lang="de-DE" dirty="0"/>
              <a:t>Jedoch: Vom Standpunkt der Theoretischen Physik: </a:t>
            </a:r>
          </a:p>
          <a:p>
            <a:r>
              <a:rPr lang="de-DE" dirty="0"/>
              <a:t>Nach wie vor das Bedürfnis, Quantenfelder besser zu verstehen.</a:t>
            </a:r>
          </a:p>
          <a:p>
            <a:endParaRPr lang="de-DE" dirty="0"/>
          </a:p>
        </p:txBody>
      </p:sp>
      <p:sp>
        <p:nvSpPr>
          <p:cNvPr id="4" name="Textfeld 3">
            <a:extLst>
              <a:ext uri="{FF2B5EF4-FFF2-40B4-BE49-F238E27FC236}">
                <a16:creationId xmlns:a16="http://schemas.microsoft.com/office/drawing/2014/main" id="{D2941766-A84F-2CF8-2B58-766FF301CE1D}"/>
              </a:ext>
            </a:extLst>
          </p:cNvPr>
          <p:cNvSpPr txBox="1"/>
          <p:nvPr/>
        </p:nvSpPr>
        <p:spPr>
          <a:xfrm>
            <a:off x="5168406" y="6311751"/>
            <a:ext cx="1855188" cy="369332"/>
          </a:xfrm>
          <a:prstGeom prst="rect">
            <a:avLst/>
          </a:prstGeom>
          <a:noFill/>
        </p:spPr>
        <p:txBody>
          <a:bodyPr wrap="none" rtlCol="0">
            <a:spAutoFit/>
          </a:bodyPr>
          <a:lstStyle/>
          <a:p>
            <a:r>
              <a:rPr lang="de-DE" dirty="0" err="1"/>
              <a:t>Axiomatisierung</a:t>
            </a:r>
            <a:r>
              <a:rPr lang="de-DE" dirty="0"/>
              <a:t>!</a:t>
            </a:r>
          </a:p>
        </p:txBody>
      </p:sp>
      <p:sp>
        <p:nvSpPr>
          <p:cNvPr id="5" name="Pfeil: nach rechts 4">
            <a:extLst>
              <a:ext uri="{FF2B5EF4-FFF2-40B4-BE49-F238E27FC236}">
                <a16:creationId xmlns:a16="http://schemas.microsoft.com/office/drawing/2014/main" id="{E3F1F869-8DF8-4E52-CBE2-42C2E803943E}"/>
              </a:ext>
            </a:extLst>
          </p:cNvPr>
          <p:cNvSpPr/>
          <p:nvPr/>
        </p:nvSpPr>
        <p:spPr>
          <a:xfrm>
            <a:off x="4445186" y="6389519"/>
            <a:ext cx="574003" cy="2558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43305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2180</Words>
  <Application>Microsoft Office PowerPoint</Application>
  <PresentationFormat>Breitbild</PresentationFormat>
  <Paragraphs>178</Paragraphs>
  <Slides>18</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Aptos</vt:lpstr>
      <vt:lpstr>Aptos Display</vt:lpstr>
      <vt:lpstr>Arial</vt:lpstr>
      <vt:lpstr>Calibri</vt:lpstr>
      <vt:lpstr>Office</vt:lpstr>
      <vt:lpstr>Quantenfeldtheorie – Pragmatismus und Präzision</vt:lpstr>
      <vt:lpstr>Warum Quantenfeldtheorie? (I)</vt:lpstr>
      <vt:lpstr>Warum Quantenfeldtheorie? (II)</vt:lpstr>
      <vt:lpstr>Eine Anmerkung zur Emission</vt:lpstr>
      <vt:lpstr>Frühe Quantenfeldtheorie</vt:lpstr>
      <vt:lpstr>Relativistische Quanten-Mechanik gibt es nicht!</vt:lpstr>
      <vt:lpstr>Intuition: Die Streu („S-“)-Matrix</vt:lpstr>
      <vt:lpstr>Konventionelle Quantenfeldtheorie</vt:lpstr>
      <vt:lpstr>Koventionelle Quantenfeldtheorie –    „Taming of the infinities“</vt:lpstr>
      <vt:lpstr>  Warum?  Max Borns (!) Mitschrift einer Vorlesung von David Hilbert in Göttingen (1905)</vt:lpstr>
      <vt:lpstr>Warum Axiomatisierung? Hat es so etwas schon einmal gegeben in der Theoretischen Physik?  Why change a winning team?</vt:lpstr>
      <vt:lpstr>In der Quantentheorie ganz ähnlich:</vt:lpstr>
      <vt:lpstr>Axiomatisierung der Quantenfeldtheorie</vt:lpstr>
      <vt:lpstr>Axiomatisierung der Quantenfeldtheorie</vt:lpstr>
      <vt:lpstr>Offensichtlich gibt es ein Problem:  1 Million Dollar Problem</vt:lpstr>
      <vt:lpstr>Axiomatisierung der Quantenfeldtheorie zwei weitere fundamentale Fragen</vt:lpstr>
      <vt:lpstr>Teilchen?</vt:lpstr>
      <vt:lpstr>… und vielleicht persönlich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 Bhns</dc:creator>
  <cp:lastModifiedBy>D Bhns</cp:lastModifiedBy>
  <cp:revision>42</cp:revision>
  <dcterms:created xsi:type="dcterms:W3CDTF">2025-06-09T09:41:36Z</dcterms:created>
  <dcterms:modified xsi:type="dcterms:W3CDTF">2025-06-12T13:47:30Z</dcterms:modified>
</cp:coreProperties>
</file>